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48" r:id="rId1"/>
  </p:sldMasterIdLst>
  <p:notesMasterIdLst>
    <p:notesMasterId r:id="rId36"/>
  </p:notesMasterIdLst>
  <p:sldIdLst>
    <p:sldId id="388" r:id="rId2"/>
    <p:sldId id="390" r:id="rId3"/>
    <p:sldId id="471" r:id="rId4"/>
    <p:sldId id="409" r:id="rId5"/>
    <p:sldId id="391" r:id="rId6"/>
    <p:sldId id="413" r:id="rId7"/>
    <p:sldId id="448" r:id="rId8"/>
    <p:sldId id="456" r:id="rId9"/>
    <p:sldId id="420" r:id="rId10"/>
    <p:sldId id="447" r:id="rId11"/>
    <p:sldId id="428" r:id="rId12"/>
    <p:sldId id="457" r:id="rId13"/>
    <p:sldId id="458" r:id="rId14"/>
    <p:sldId id="459" r:id="rId15"/>
    <p:sldId id="421" r:id="rId16"/>
    <p:sldId id="469" r:id="rId17"/>
    <p:sldId id="451" r:id="rId18"/>
    <p:sldId id="449" r:id="rId19"/>
    <p:sldId id="452" r:id="rId20"/>
    <p:sldId id="450" r:id="rId21"/>
    <p:sldId id="462" r:id="rId22"/>
    <p:sldId id="463" r:id="rId23"/>
    <p:sldId id="470" r:id="rId24"/>
    <p:sldId id="453" r:id="rId25"/>
    <p:sldId id="466" r:id="rId26"/>
    <p:sldId id="464" r:id="rId27"/>
    <p:sldId id="454" r:id="rId28"/>
    <p:sldId id="461" r:id="rId29"/>
    <p:sldId id="465" r:id="rId30"/>
    <p:sldId id="455" r:id="rId31"/>
    <p:sldId id="440" r:id="rId32"/>
    <p:sldId id="468" r:id="rId33"/>
    <p:sldId id="467" r:id="rId34"/>
    <p:sldId id="387" r:id="rId35"/>
  </p:sldIdLst>
  <p:sldSz cx="9144000" cy="6858000" type="screen4x3"/>
  <p:notesSz cx="6858000" cy="9144000"/>
  <p:embeddedFontLst>
    <p:embeddedFont>
      <p:font typeface="Roboto" panose="02000000000000000000" pitchFamily="2" charset="0"/>
      <p:regular r:id="rId37"/>
      <p:bold r:id="rId38"/>
      <p:italic r:id="rId39"/>
      <p:boldItalic r:id="rId40"/>
    </p:embeddedFont>
    <p:embeddedFont>
      <p:font typeface="Roboto Black" panose="02000000000000000000" pitchFamily="2" charset="0"/>
      <p:bold r:id="rId41"/>
      <p:boldItalic r:id="rId42"/>
    </p:embeddedFont>
    <p:embeddedFont>
      <p:font typeface="Verdana" panose="020B060403050404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870"/>
    <a:srgbClr val="B02A71"/>
    <a:srgbClr val="6A1F57"/>
    <a:srgbClr val="A0A09E"/>
    <a:srgbClr val="D9D9D9"/>
    <a:srgbClr val="016D59"/>
    <a:srgbClr val="FCCB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6212" autoAdjust="0"/>
  </p:normalViewPr>
  <p:slideViewPr>
    <p:cSldViewPr>
      <p:cViewPr varScale="1">
        <p:scale>
          <a:sx n="82" d="100"/>
          <a:sy n="82" d="100"/>
        </p:scale>
        <p:origin x="1488" y="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A5CA4-E770-458C-83EB-95738446DBEE}" type="doc">
      <dgm:prSet loTypeId="urn:microsoft.com/office/officeart/2005/8/layout/bProcess2" loCatId="process" qsTypeId="urn:microsoft.com/office/officeart/2005/8/quickstyle/simple1" qsCatId="simple" csTypeId="urn:microsoft.com/office/officeart/2005/8/colors/accent0_3" csCatId="mainScheme" phldr="1"/>
      <dgm:spPr/>
      <dgm:t>
        <a:bodyPr/>
        <a:lstStyle/>
        <a:p>
          <a:endParaRPr lang="ro-RO"/>
        </a:p>
      </dgm:t>
    </dgm:pt>
    <dgm:pt modelId="{7BDC06A2-E161-40B2-9363-1A81AD5A4FFF}">
      <dgm:prSet phldrT="[Text]" custT="1"/>
      <dgm:spPr/>
      <dgm:t>
        <a:bodyPr/>
        <a:lstStyle/>
        <a:p>
          <a:r>
            <a:rPr lang="ro-RO" sz="1800" b="1" noProof="0" dirty="0">
              <a:latin typeface="Aptos" panose="020B0004020202020204" pitchFamily="34" charset="0"/>
              <a:cs typeface="Times New Roman" panose="02020603050405020304" pitchFamily="18" charset="0"/>
            </a:rPr>
            <a:t>1. </a:t>
          </a:r>
        </a:p>
        <a:p>
          <a:r>
            <a:rPr lang="ro-RO" sz="1600" noProof="0" dirty="0">
              <a:latin typeface="Aptos" panose="020B0004020202020204" pitchFamily="34" charset="0"/>
              <a:cs typeface="Times New Roman" panose="02020603050405020304" pitchFamily="18" charset="0"/>
            </a:rPr>
            <a:t>Introducere. Încadrare în context &amp; stabilirea obiectivelor</a:t>
          </a:r>
        </a:p>
      </dgm:t>
    </dgm:pt>
    <dgm:pt modelId="{93020B05-0037-4B5E-AE56-60A5EE005EA7}" type="parTrans" cxnId="{6ABCF07A-5D29-4F74-AD2F-C05D338B189E}">
      <dgm:prSet/>
      <dgm:spPr/>
      <dgm:t>
        <a:bodyPr/>
        <a:lstStyle/>
        <a:p>
          <a:endParaRPr lang="ro-RO" sz="1600">
            <a:latin typeface="Aptos" panose="020B0004020202020204" pitchFamily="34" charset="0"/>
            <a:cs typeface="Times New Roman" panose="02020603050405020304" pitchFamily="18" charset="0"/>
          </a:endParaRPr>
        </a:p>
      </dgm:t>
    </dgm:pt>
    <dgm:pt modelId="{E81C76F7-A53E-4774-B2B6-AFAC4DF6A23E}" type="sibTrans" cxnId="{6ABCF07A-5D29-4F74-AD2F-C05D338B189E}">
      <dgm:prSet/>
      <dgm:spPr/>
      <dgm:t>
        <a:bodyPr/>
        <a:lstStyle/>
        <a:p>
          <a:endParaRPr lang="ro-RO" sz="1600">
            <a:latin typeface="Aptos" panose="020B0004020202020204" pitchFamily="34" charset="0"/>
            <a:cs typeface="Times New Roman" panose="02020603050405020304" pitchFamily="18" charset="0"/>
          </a:endParaRPr>
        </a:p>
      </dgm:t>
    </dgm:pt>
    <dgm:pt modelId="{9BFCE017-20E6-4DB7-8A48-3CDE6C38BB9D}">
      <dgm:prSet phldrT="[Text]" custT="1"/>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800" b="1" kern="1200" dirty="0">
              <a:latin typeface="Aptos" panose="020B0004020202020204" pitchFamily="34" charset="0"/>
              <a:ea typeface="+mn-ea"/>
              <a:cs typeface="Times New Roman" panose="02020603050405020304" pitchFamily="18" charset="0"/>
            </a:rPr>
            <a:t>2. </a:t>
          </a:r>
        </a:p>
        <a:p>
          <a:pPr marL="0" lvl="0" algn="ctr" defTabSz="800100">
            <a:lnSpc>
              <a:spcPct val="90000"/>
            </a:lnSpc>
            <a:spcBef>
              <a:spcPct val="0"/>
            </a:spcBef>
            <a:spcAft>
              <a:spcPct val="35000"/>
            </a:spcAft>
            <a:buNone/>
          </a:pPr>
          <a:r>
            <a:rPr lang="en-US" sz="1600" kern="1200" dirty="0" err="1">
              <a:latin typeface="Aptos" panose="020B0004020202020204" pitchFamily="34" charset="0"/>
              <a:ea typeface="+mn-ea"/>
              <a:cs typeface="Times New Roman" panose="02020603050405020304" pitchFamily="18" charset="0"/>
            </a:rPr>
            <a:t>Studiul</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literaturii</a:t>
          </a:r>
          <a:r>
            <a:rPr lang="en-US" sz="1600" kern="1200" dirty="0">
              <a:latin typeface="Aptos" panose="020B0004020202020204" pitchFamily="34" charset="0"/>
              <a:ea typeface="+mn-ea"/>
              <a:cs typeface="Times New Roman" panose="02020603050405020304" pitchFamily="18" charset="0"/>
            </a:rPr>
            <a:t> de </a:t>
          </a:r>
          <a:r>
            <a:rPr lang="en-US" sz="1600" kern="1200" dirty="0" err="1">
              <a:latin typeface="Aptos" panose="020B0004020202020204" pitchFamily="34" charset="0"/>
              <a:ea typeface="+mn-ea"/>
              <a:cs typeface="Times New Roman" panose="02020603050405020304" pitchFamily="18" charset="0"/>
            </a:rPr>
            <a:t>specialitate</a:t>
          </a:r>
          <a:endParaRPr lang="ro-RO" sz="1600" kern="1200" dirty="0">
            <a:latin typeface="Aptos" panose="020B0004020202020204" pitchFamily="34" charset="0"/>
            <a:ea typeface="+mn-ea"/>
            <a:cs typeface="Times New Roman" panose="02020603050405020304" pitchFamily="18" charset="0"/>
          </a:endParaRPr>
        </a:p>
      </dgm:t>
    </dgm:pt>
    <dgm:pt modelId="{27067EFE-7092-4126-9F8F-325711C87969}" type="parTrans" cxnId="{6218FEB0-AD6B-4FB3-B9F2-1C40A1320BDC}">
      <dgm:prSet/>
      <dgm:spPr/>
      <dgm:t>
        <a:bodyPr/>
        <a:lstStyle/>
        <a:p>
          <a:endParaRPr lang="ro-RO" sz="1600">
            <a:latin typeface="Aptos" panose="020B0004020202020204" pitchFamily="34" charset="0"/>
            <a:cs typeface="Times New Roman" panose="02020603050405020304" pitchFamily="18" charset="0"/>
          </a:endParaRPr>
        </a:p>
      </dgm:t>
    </dgm:pt>
    <dgm:pt modelId="{ACCE2BF7-B42D-4CE1-81B7-CC2BB0842448}" type="sibTrans" cxnId="{6218FEB0-AD6B-4FB3-B9F2-1C40A1320BDC}">
      <dgm:prSet/>
      <dgm:spPr/>
      <dgm:t>
        <a:bodyPr/>
        <a:lstStyle/>
        <a:p>
          <a:endParaRPr lang="ro-RO" sz="1600">
            <a:latin typeface="Aptos" panose="020B0004020202020204" pitchFamily="34" charset="0"/>
            <a:cs typeface="Times New Roman" panose="02020603050405020304" pitchFamily="18" charset="0"/>
          </a:endParaRPr>
        </a:p>
      </dgm:t>
    </dgm:pt>
    <dgm:pt modelId="{3B5780CE-3621-430C-846C-A0C9E508145D}">
      <dgm:prSet phldrT="[Text]" custT="1"/>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800" b="1" kern="1200" dirty="0">
              <a:latin typeface="Aptos" panose="020B0004020202020204" pitchFamily="34" charset="0"/>
              <a:ea typeface="+mn-ea"/>
              <a:cs typeface="Times New Roman" panose="02020603050405020304" pitchFamily="18" charset="0"/>
            </a:rPr>
            <a:t>3. </a:t>
          </a:r>
        </a:p>
        <a:p>
          <a:pPr marL="0" lvl="0" algn="ctr" defTabSz="800100">
            <a:lnSpc>
              <a:spcPct val="90000"/>
            </a:lnSpc>
            <a:spcBef>
              <a:spcPct val="0"/>
            </a:spcBef>
            <a:spcAft>
              <a:spcPct val="35000"/>
            </a:spcAft>
            <a:buNone/>
          </a:pPr>
          <a:r>
            <a:rPr lang="en-US" sz="1600" kern="1200" dirty="0" err="1">
              <a:latin typeface="Aptos" panose="020B0004020202020204" pitchFamily="34" charset="0"/>
              <a:ea typeface="+mn-ea"/>
              <a:cs typeface="Times New Roman" panose="02020603050405020304" pitchFamily="18" charset="0"/>
            </a:rPr>
            <a:t>Descrierea</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metodelor</a:t>
          </a:r>
          <a:r>
            <a:rPr lang="en-US" sz="1600" kern="1200" dirty="0">
              <a:latin typeface="Aptos" panose="020B0004020202020204" pitchFamily="34" charset="0"/>
              <a:ea typeface="+mn-ea"/>
              <a:cs typeface="Times New Roman" panose="02020603050405020304" pitchFamily="18" charset="0"/>
            </a:rPr>
            <a:t> de </a:t>
          </a:r>
          <a:r>
            <a:rPr lang="en-US" sz="1600" kern="1200" dirty="0" err="1">
              <a:latin typeface="Aptos" panose="020B0004020202020204" pitchFamily="34" charset="0"/>
              <a:ea typeface="+mn-ea"/>
              <a:cs typeface="Times New Roman" panose="02020603050405020304" pitchFamily="18" charset="0"/>
            </a:rPr>
            <a:t>examinare</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nedistructivă</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şi</a:t>
          </a:r>
          <a:r>
            <a:rPr lang="en-US" sz="1600" kern="1200" dirty="0">
              <a:latin typeface="Aptos" panose="020B0004020202020204" pitchFamily="34" charset="0"/>
              <a:ea typeface="+mn-ea"/>
              <a:cs typeface="Times New Roman" panose="02020603050405020304" pitchFamily="18" charset="0"/>
            </a:rPr>
            <a:t> a </a:t>
          </a:r>
          <a:r>
            <a:rPr lang="en-US" sz="1600" kern="1200" dirty="0" err="1">
              <a:latin typeface="Aptos" panose="020B0004020202020204" pitchFamily="34" charset="0"/>
              <a:ea typeface="+mn-ea"/>
              <a:cs typeface="Times New Roman" panose="02020603050405020304" pitchFamily="18" charset="0"/>
            </a:rPr>
            <a:t>tehnicilor</a:t>
          </a:r>
          <a:r>
            <a:rPr lang="en-US" sz="1600" kern="1200" dirty="0">
              <a:latin typeface="Aptos" panose="020B0004020202020204" pitchFamily="34" charset="0"/>
              <a:ea typeface="+mn-ea"/>
              <a:cs typeface="Times New Roman" panose="02020603050405020304" pitchFamily="18" charset="0"/>
            </a:rPr>
            <a:t> de </a:t>
          </a:r>
          <a:r>
            <a:rPr lang="en-US" sz="1600" kern="1200" dirty="0" err="1">
              <a:latin typeface="Aptos" panose="020B0004020202020204" pitchFamily="34" charset="0"/>
              <a:ea typeface="+mn-ea"/>
              <a:cs typeface="Times New Roman" panose="02020603050405020304" pitchFamily="18" charset="0"/>
            </a:rPr>
            <a:t>procesare</a:t>
          </a:r>
          <a:r>
            <a:rPr lang="en-US" sz="1600" kern="1200" dirty="0">
              <a:latin typeface="Aptos" panose="020B0004020202020204" pitchFamily="34" charset="0"/>
              <a:ea typeface="+mn-ea"/>
              <a:cs typeface="Times New Roman" panose="02020603050405020304" pitchFamily="18" charset="0"/>
            </a:rPr>
            <a:t> a </a:t>
          </a:r>
          <a:r>
            <a:rPr lang="en-US" sz="1600" kern="1200" dirty="0" err="1">
              <a:latin typeface="Aptos" panose="020B0004020202020204" pitchFamily="34" charset="0"/>
              <a:ea typeface="+mn-ea"/>
              <a:cs typeface="Times New Roman" panose="02020603050405020304" pitchFamily="18" charset="0"/>
            </a:rPr>
            <a:t>datelor</a:t>
          </a:r>
          <a:endParaRPr lang="ro-RO" sz="1600" kern="1200" dirty="0">
            <a:latin typeface="Aptos" panose="020B0004020202020204" pitchFamily="34" charset="0"/>
            <a:ea typeface="+mn-ea"/>
            <a:cs typeface="Times New Roman" panose="02020603050405020304" pitchFamily="18" charset="0"/>
          </a:endParaRPr>
        </a:p>
      </dgm:t>
    </dgm:pt>
    <dgm:pt modelId="{081A50F3-31EE-4FD5-A087-8584C1E4E27D}" type="parTrans" cxnId="{85032EE1-658B-450D-97A2-21018760A90D}">
      <dgm:prSet/>
      <dgm:spPr/>
      <dgm:t>
        <a:bodyPr/>
        <a:lstStyle/>
        <a:p>
          <a:endParaRPr lang="ro-RO" sz="1600">
            <a:latin typeface="Aptos" panose="020B0004020202020204" pitchFamily="34" charset="0"/>
            <a:cs typeface="Times New Roman" panose="02020603050405020304" pitchFamily="18" charset="0"/>
          </a:endParaRPr>
        </a:p>
      </dgm:t>
    </dgm:pt>
    <dgm:pt modelId="{6C8A772A-AADD-4BAC-87AC-73CAD5C44039}" type="sibTrans" cxnId="{85032EE1-658B-450D-97A2-21018760A90D}">
      <dgm:prSet/>
      <dgm:spPr/>
      <dgm:t>
        <a:bodyPr/>
        <a:lstStyle/>
        <a:p>
          <a:endParaRPr lang="ro-RO" sz="1600">
            <a:latin typeface="Aptos" panose="020B0004020202020204" pitchFamily="34" charset="0"/>
            <a:cs typeface="Times New Roman" panose="02020603050405020304" pitchFamily="18" charset="0"/>
          </a:endParaRPr>
        </a:p>
      </dgm:t>
    </dgm:pt>
    <dgm:pt modelId="{AC63B05C-8D7B-4946-B4E5-BDA1D2382945}">
      <dgm:prSet phldrT="[Text]" custT="1"/>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800" b="1" kern="1200" dirty="0">
              <a:latin typeface="Aptos" panose="020B0004020202020204" pitchFamily="34" charset="0"/>
              <a:ea typeface="+mn-ea"/>
              <a:cs typeface="Times New Roman" panose="02020603050405020304" pitchFamily="18" charset="0"/>
            </a:rPr>
            <a:t>4. </a:t>
          </a:r>
        </a:p>
        <a:p>
          <a:pPr marL="0" lvl="0" algn="ctr" defTabSz="800100">
            <a:lnSpc>
              <a:spcPct val="90000"/>
            </a:lnSpc>
            <a:spcBef>
              <a:spcPct val="0"/>
            </a:spcBef>
            <a:spcAft>
              <a:spcPct val="35000"/>
            </a:spcAft>
            <a:buNone/>
          </a:pPr>
          <a:r>
            <a:rPr lang="en-US" sz="1600" kern="1200" dirty="0" err="1">
              <a:latin typeface="Aptos" panose="020B0004020202020204" pitchFamily="34" charset="0"/>
              <a:ea typeface="+mn-ea"/>
              <a:cs typeface="Times New Roman" panose="02020603050405020304" pitchFamily="18" charset="0"/>
            </a:rPr>
            <a:t>Dezvoltarea</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conceptului</a:t>
          </a:r>
          <a:r>
            <a:rPr lang="en-US" sz="1600" kern="1200" dirty="0">
              <a:latin typeface="Aptos" panose="020B0004020202020204" pitchFamily="34" charset="0"/>
              <a:ea typeface="+mn-ea"/>
              <a:cs typeface="Times New Roman" panose="02020603050405020304" pitchFamily="18" charset="0"/>
            </a:rPr>
            <a:t> de </a:t>
          </a:r>
          <a:r>
            <a:rPr lang="en-US" sz="1600" kern="1200" dirty="0" err="1">
              <a:latin typeface="Aptos" panose="020B0004020202020204" pitchFamily="34" charset="0"/>
              <a:ea typeface="+mn-ea"/>
              <a:cs typeface="Times New Roman" panose="02020603050405020304" pitchFamily="18" charset="0"/>
            </a:rPr>
            <a:t>Imagistica</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Ultrasonică</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Spectrală</a:t>
          </a:r>
          <a:endParaRPr lang="ro-RO" sz="1600" kern="1200" dirty="0">
            <a:latin typeface="Aptos" panose="020B0004020202020204" pitchFamily="34" charset="0"/>
            <a:ea typeface="+mn-ea"/>
            <a:cs typeface="Times New Roman" panose="02020603050405020304" pitchFamily="18" charset="0"/>
          </a:endParaRPr>
        </a:p>
      </dgm:t>
    </dgm:pt>
    <dgm:pt modelId="{D7FD34E6-7918-4648-914B-FF0407658EA3}" type="parTrans" cxnId="{6F2116A3-A68B-47B6-8485-46489AE09EF2}">
      <dgm:prSet/>
      <dgm:spPr/>
      <dgm:t>
        <a:bodyPr/>
        <a:lstStyle/>
        <a:p>
          <a:endParaRPr lang="ro-RO" sz="1600">
            <a:latin typeface="Aptos" panose="020B0004020202020204" pitchFamily="34" charset="0"/>
            <a:cs typeface="Times New Roman" panose="02020603050405020304" pitchFamily="18" charset="0"/>
          </a:endParaRPr>
        </a:p>
      </dgm:t>
    </dgm:pt>
    <dgm:pt modelId="{DB5AC09B-2FD3-4ED2-8CD1-A472A4CD564D}" type="sibTrans" cxnId="{6F2116A3-A68B-47B6-8485-46489AE09EF2}">
      <dgm:prSet/>
      <dgm:spPr/>
      <dgm:t>
        <a:bodyPr/>
        <a:lstStyle/>
        <a:p>
          <a:endParaRPr lang="ro-RO" sz="1600">
            <a:latin typeface="Aptos" panose="020B0004020202020204" pitchFamily="34" charset="0"/>
            <a:cs typeface="Times New Roman" panose="02020603050405020304" pitchFamily="18" charset="0"/>
          </a:endParaRPr>
        </a:p>
      </dgm:t>
    </dgm:pt>
    <dgm:pt modelId="{99D6CF1B-A269-4352-A5B7-DA56D73267B7}">
      <dgm:prSet phldrT="[Text]" custT="1"/>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800" b="1" kern="1200" dirty="0">
              <a:latin typeface="Aptos" panose="020B0004020202020204" pitchFamily="34" charset="0"/>
              <a:ea typeface="+mn-ea"/>
              <a:cs typeface="Times New Roman" panose="02020603050405020304" pitchFamily="18" charset="0"/>
            </a:rPr>
            <a:t>5.</a:t>
          </a:r>
        </a:p>
        <a:p>
          <a:pPr marL="0" lvl="0" algn="ctr" defTabSz="711200">
            <a:lnSpc>
              <a:spcPct val="90000"/>
            </a:lnSpc>
            <a:spcBef>
              <a:spcPct val="0"/>
            </a:spcBef>
            <a:spcAft>
              <a:spcPct val="35000"/>
            </a:spcAft>
            <a:buNone/>
          </a:pPr>
          <a:r>
            <a:rPr lang="en-US" sz="1600" kern="1200" dirty="0">
              <a:latin typeface="Aptos" panose="020B0004020202020204" pitchFamily="34" charset="0"/>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Aplicarea</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conceptului</a:t>
          </a:r>
          <a:r>
            <a:rPr lang="en-US" sz="1600" kern="1200" dirty="0">
              <a:latin typeface="Aptos" panose="020B0004020202020204" pitchFamily="34" charset="0"/>
              <a:ea typeface="+mn-ea"/>
              <a:cs typeface="Times New Roman" panose="02020603050405020304" pitchFamily="18" charset="0"/>
            </a:rPr>
            <a:t> la </a:t>
          </a:r>
          <a:r>
            <a:rPr lang="en-US" sz="1600" kern="1200" dirty="0" err="1">
              <a:latin typeface="Aptos" panose="020B0004020202020204" pitchFamily="34" charset="0"/>
              <a:ea typeface="+mn-ea"/>
              <a:cs typeface="Times New Roman" panose="02020603050405020304" pitchFamily="18" charset="0"/>
            </a:rPr>
            <a:t>obţinerea</a:t>
          </a:r>
          <a:r>
            <a:rPr lang="en-US" sz="1600" kern="1200" dirty="0">
              <a:latin typeface="Aptos" panose="020B0004020202020204" pitchFamily="34" charset="0"/>
              <a:ea typeface="+mn-ea"/>
              <a:cs typeface="Times New Roman" panose="02020603050405020304" pitchFamily="18" charset="0"/>
            </a:rPr>
            <a:t> de </a:t>
          </a:r>
          <a:r>
            <a:rPr lang="en-US" sz="1600" kern="1200" dirty="0" err="1">
              <a:latin typeface="Aptos" panose="020B0004020202020204" pitchFamily="34" charset="0"/>
              <a:ea typeface="+mn-ea"/>
              <a:cs typeface="Times New Roman" panose="02020603050405020304" pitchFamily="18" charset="0"/>
            </a:rPr>
            <a:t>imagini</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spectrale</a:t>
          </a:r>
          <a:r>
            <a:rPr lang="en-US" sz="1600" kern="1200" dirty="0">
              <a:latin typeface="Aptos" panose="020B0004020202020204" pitchFamily="34" charset="0"/>
              <a:ea typeface="+mn-ea"/>
              <a:cs typeface="Times New Roman" panose="02020603050405020304" pitchFamily="18" charset="0"/>
            </a:rPr>
            <a:t> pe probe cu </a:t>
          </a:r>
          <a:r>
            <a:rPr lang="en-US" sz="1600" kern="1200" dirty="0" err="1">
              <a:latin typeface="Aptos" panose="020B0004020202020204" pitchFamily="34" charset="0"/>
              <a:ea typeface="+mn-ea"/>
              <a:cs typeface="Times New Roman" panose="02020603050405020304" pitchFamily="18" charset="0"/>
            </a:rPr>
            <a:t>defecte</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artificiale</a:t>
          </a:r>
          <a:endParaRPr lang="ro-RO" sz="1600" kern="1200" dirty="0">
            <a:latin typeface="Aptos" panose="020B0004020202020204" pitchFamily="34" charset="0"/>
            <a:ea typeface="+mn-ea"/>
            <a:cs typeface="Times New Roman" panose="02020603050405020304" pitchFamily="18" charset="0"/>
          </a:endParaRPr>
        </a:p>
      </dgm:t>
    </dgm:pt>
    <dgm:pt modelId="{2191AB68-3A2C-401F-8FC5-F574C17FF47A}" type="parTrans" cxnId="{015379DC-7EC3-4815-BE95-39D7F9A15141}">
      <dgm:prSet/>
      <dgm:spPr/>
      <dgm:t>
        <a:bodyPr/>
        <a:lstStyle/>
        <a:p>
          <a:endParaRPr lang="ro-RO" sz="1600">
            <a:latin typeface="Aptos" panose="020B0004020202020204" pitchFamily="34" charset="0"/>
            <a:cs typeface="Times New Roman" panose="02020603050405020304" pitchFamily="18" charset="0"/>
          </a:endParaRPr>
        </a:p>
      </dgm:t>
    </dgm:pt>
    <dgm:pt modelId="{94FB284C-93BD-4D50-A393-58DA9BA7B970}" type="sibTrans" cxnId="{015379DC-7EC3-4815-BE95-39D7F9A15141}">
      <dgm:prSet/>
      <dgm:spPr/>
      <dgm:t>
        <a:bodyPr/>
        <a:lstStyle/>
        <a:p>
          <a:endParaRPr lang="ro-RO" sz="1600">
            <a:latin typeface="Aptos" panose="020B0004020202020204" pitchFamily="34" charset="0"/>
            <a:cs typeface="Times New Roman" panose="02020603050405020304" pitchFamily="18" charset="0"/>
          </a:endParaRPr>
        </a:p>
      </dgm:t>
    </dgm:pt>
    <dgm:pt modelId="{107B9C37-A830-4032-9DD1-55C66885D418}">
      <dgm:prSet phldrT="[Text]" custT="1"/>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800" b="1" kern="1200" dirty="0">
              <a:latin typeface="Aptos" panose="020B0004020202020204" pitchFamily="34" charset="0"/>
              <a:ea typeface="+mn-ea"/>
              <a:cs typeface="Times New Roman" panose="02020603050405020304" pitchFamily="18" charset="0"/>
            </a:rPr>
            <a:t>6. </a:t>
          </a:r>
        </a:p>
        <a:p>
          <a:pPr marL="0" lvl="0" algn="ctr" defTabSz="800100">
            <a:lnSpc>
              <a:spcPct val="90000"/>
            </a:lnSpc>
            <a:spcBef>
              <a:spcPct val="0"/>
            </a:spcBef>
            <a:spcAft>
              <a:spcPct val="35000"/>
            </a:spcAft>
            <a:buNone/>
          </a:pPr>
          <a:r>
            <a:rPr lang="en-US" sz="1600" kern="1200" dirty="0">
              <a:latin typeface="Aptos" panose="020B0004020202020204" pitchFamily="34" charset="0"/>
              <a:ea typeface="+mn-ea"/>
              <a:cs typeface="Times New Roman" panose="02020603050405020304" pitchFamily="18" charset="0"/>
            </a:rPr>
            <a:t>M</a:t>
          </a:r>
          <a:r>
            <a:rPr lang="ro-RO" sz="1600" kern="1200" dirty="0" err="1">
              <a:latin typeface="Aptos" panose="020B0004020202020204" pitchFamily="34" charset="0"/>
              <a:ea typeface="+mn-ea"/>
              <a:cs typeface="Times New Roman" panose="02020603050405020304" pitchFamily="18" charset="0"/>
            </a:rPr>
            <a:t>etodologia</a:t>
          </a:r>
          <a:r>
            <a:rPr lang="ro-RO" sz="1600" kern="1200" dirty="0">
              <a:latin typeface="Aptos" panose="020B0004020202020204" pitchFamily="34" charset="0"/>
              <a:ea typeface="+mn-ea"/>
              <a:cs typeface="Times New Roman" panose="02020603050405020304" pitchFamily="18" charset="0"/>
            </a:rPr>
            <a:t> de obținere </a:t>
          </a:r>
          <a:r>
            <a:rPr lang="en-US" sz="1600" kern="1200" dirty="0" err="1">
              <a:latin typeface="Aptos" panose="020B0004020202020204" pitchFamily="34" charset="0"/>
              <a:ea typeface="+mn-ea"/>
              <a:cs typeface="Times New Roman" panose="02020603050405020304" pitchFamily="18" charset="0"/>
            </a:rPr>
            <a:t>şi</a:t>
          </a:r>
          <a:r>
            <a:rPr lang="ro-RO" sz="1600" kern="1200" dirty="0">
              <a:latin typeface="Aptos" panose="020B0004020202020204" pitchFamily="34" charset="0"/>
              <a:ea typeface="+mn-ea"/>
              <a:cs typeface="Times New Roman" panose="02020603050405020304" pitchFamily="18" charset="0"/>
            </a:rPr>
            <a:t> caracterizare a probelor cu discontinuități naturale prelevate din piese forjate </a:t>
          </a:r>
          <a:r>
            <a:rPr lang="ro-RO" sz="1600" kern="1200" noProof="0" dirty="0">
              <a:latin typeface="Aptos" panose="020B0004020202020204" pitchFamily="34" charset="0"/>
              <a:cs typeface="Times New Roman" panose="02020603050405020304" pitchFamily="18" charset="0"/>
            </a:rPr>
            <a:t>î</a:t>
          </a:r>
          <a:r>
            <a:rPr lang="ro-RO" sz="1600" kern="1200" dirty="0">
              <a:latin typeface="Aptos" panose="020B0004020202020204" pitchFamily="34" charset="0"/>
              <a:ea typeface="+mn-ea"/>
              <a:cs typeface="Times New Roman" panose="02020603050405020304" pitchFamily="18" charset="0"/>
            </a:rPr>
            <a:t>n scopul utilizării </a:t>
          </a:r>
          <a:r>
            <a:rPr lang="en-US" sz="1600" kern="1200" dirty="0">
              <a:latin typeface="Aptos" panose="020B0004020202020204" pitchFamily="34" charset="0"/>
              <a:ea typeface="+mn-ea"/>
              <a:cs typeface="Times New Roman" panose="02020603050405020304" pitchFamily="18" charset="0"/>
            </a:rPr>
            <a:t>lor</a:t>
          </a:r>
          <a:r>
            <a:rPr lang="ro-RO" sz="1600" kern="1200" dirty="0">
              <a:latin typeface="Aptos" panose="020B0004020202020204" pitchFamily="34" charset="0"/>
              <a:ea typeface="+mn-ea"/>
              <a:cs typeface="Times New Roman" panose="02020603050405020304" pitchFamily="18" charset="0"/>
            </a:rPr>
            <a:t> ca probe de antrenament al rețele</a:t>
          </a:r>
          <a:r>
            <a:rPr lang="en-US" sz="1600" kern="1200" dirty="0">
              <a:latin typeface="Aptos" panose="020B0004020202020204" pitchFamily="34" charset="0"/>
              <a:ea typeface="+mn-ea"/>
              <a:cs typeface="Times New Roman" panose="02020603050405020304" pitchFamily="18" charset="0"/>
            </a:rPr>
            <a:t>lor</a:t>
          </a:r>
          <a:r>
            <a:rPr lang="ro-RO" sz="1600" kern="1200" dirty="0">
              <a:latin typeface="Aptos" panose="020B0004020202020204" pitchFamily="34" charset="0"/>
              <a:ea typeface="+mn-ea"/>
              <a:cs typeface="Times New Roman" panose="02020603050405020304" pitchFamily="18" charset="0"/>
            </a:rPr>
            <a:t> neuronale capabile să proceseze imagini spectrale complexe</a:t>
          </a:r>
        </a:p>
      </dgm:t>
    </dgm:pt>
    <dgm:pt modelId="{FED6F5D7-DAB1-4A0A-9096-B9A9C0548E27}" type="parTrans" cxnId="{F83412C4-E60D-443A-8700-8063A1DC463F}">
      <dgm:prSet/>
      <dgm:spPr/>
      <dgm:t>
        <a:bodyPr/>
        <a:lstStyle/>
        <a:p>
          <a:endParaRPr lang="ro-RO" sz="1600">
            <a:latin typeface="Aptos" panose="020B0004020202020204" pitchFamily="34" charset="0"/>
            <a:cs typeface="Times New Roman" panose="02020603050405020304" pitchFamily="18" charset="0"/>
          </a:endParaRPr>
        </a:p>
      </dgm:t>
    </dgm:pt>
    <dgm:pt modelId="{730F290F-59B4-42FF-A40E-19DBAC749A8F}" type="sibTrans" cxnId="{F83412C4-E60D-443A-8700-8063A1DC463F}">
      <dgm:prSet/>
      <dgm:spPr/>
      <dgm:t>
        <a:bodyPr/>
        <a:lstStyle/>
        <a:p>
          <a:endParaRPr lang="ro-RO" sz="1600">
            <a:latin typeface="Aptos" panose="020B0004020202020204" pitchFamily="34" charset="0"/>
            <a:cs typeface="Times New Roman" panose="02020603050405020304" pitchFamily="18" charset="0"/>
          </a:endParaRPr>
        </a:p>
      </dgm:t>
    </dgm:pt>
    <dgm:pt modelId="{507B3DE9-C085-4A3B-9CE5-71FD46134F05}">
      <dgm:prSet phldrT="[Text]" custT="1"/>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800" b="1" kern="1200" dirty="0">
              <a:latin typeface="Aptos" panose="020B0004020202020204" pitchFamily="34" charset="0"/>
              <a:ea typeface="+mn-ea"/>
              <a:cs typeface="Times New Roman" panose="02020603050405020304" pitchFamily="18" charset="0"/>
            </a:rPr>
            <a:t>7. </a:t>
          </a:r>
        </a:p>
        <a:p>
          <a:pPr marL="0" lvl="0" algn="ctr" defTabSz="800100">
            <a:lnSpc>
              <a:spcPct val="90000"/>
            </a:lnSpc>
            <a:spcBef>
              <a:spcPct val="0"/>
            </a:spcBef>
            <a:spcAft>
              <a:spcPct val="35000"/>
            </a:spcAft>
            <a:buNone/>
          </a:pPr>
          <a:r>
            <a:rPr lang="en-US" sz="1600" kern="1200" dirty="0">
              <a:latin typeface="Aptos" panose="020B0004020202020204" pitchFamily="34" charset="0"/>
              <a:ea typeface="+mn-ea"/>
              <a:cs typeface="Times New Roman" panose="02020603050405020304" pitchFamily="18" charset="0"/>
            </a:rPr>
            <a:t>P</a:t>
          </a:r>
          <a:r>
            <a:rPr lang="ro-RO" sz="1600" kern="1200" dirty="0" err="1">
              <a:latin typeface="Aptos" panose="020B0004020202020204" pitchFamily="34" charset="0"/>
              <a:ea typeface="+mn-ea"/>
              <a:cs typeface="Times New Roman" panose="02020603050405020304" pitchFamily="18" charset="0"/>
            </a:rPr>
            <a:t>rocesarea</a:t>
          </a:r>
          <a:r>
            <a:rPr lang="ro-RO" sz="1600" kern="1200" dirty="0">
              <a:latin typeface="Aptos" panose="020B0004020202020204" pitchFamily="34" charset="0"/>
              <a:ea typeface="+mn-ea"/>
              <a:cs typeface="Times New Roman" panose="02020603050405020304" pitchFamily="18" charset="0"/>
            </a:rPr>
            <a:t> imaginilor spectrale cu rețele neuronale </a:t>
          </a:r>
          <a:r>
            <a:rPr lang="en-US" sz="1600" kern="1200" dirty="0">
              <a:latin typeface="Aptos" panose="020B0004020202020204" pitchFamily="34" charset="0"/>
              <a:ea typeface="+mn-ea"/>
              <a:cs typeface="Times New Roman" panose="02020603050405020304" pitchFamily="18" charset="0"/>
            </a:rPr>
            <a:t>&amp; </a:t>
          </a:r>
          <a:r>
            <a:rPr lang="ro-RO" sz="1600" kern="1200" dirty="0">
              <a:latin typeface="Aptos" panose="020B0004020202020204" pitchFamily="34" charset="0"/>
              <a:ea typeface="+mn-ea"/>
              <a:cs typeface="Times New Roman" panose="02020603050405020304" pitchFamily="18" charset="0"/>
            </a:rPr>
            <a:t>arhitectura sistem</a:t>
          </a:r>
          <a:r>
            <a:rPr lang="en-US" sz="1600" kern="1200" dirty="0" err="1">
              <a:latin typeface="Aptos" panose="020B0004020202020204" pitchFamily="34" charset="0"/>
              <a:ea typeface="+mn-ea"/>
              <a:cs typeface="Times New Roman" panose="02020603050405020304" pitchFamily="18" charset="0"/>
            </a:rPr>
            <a:t>ului</a:t>
          </a:r>
          <a:r>
            <a:rPr lang="en-US" sz="1600" kern="1200" dirty="0">
              <a:latin typeface="Aptos" panose="020B0004020202020204" pitchFamily="34" charset="0"/>
              <a:ea typeface="+mn-ea"/>
              <a:cs typeface="Times New Roman" panose="02020603050405020304" pitchFamily="18" charset="0"/>
            </a:rPr>
            <a:t> </a:t>
          </a:r>
          <a:r>
            <a:rPr lang="ro-RO" sz="1600" kern="1200" dirty="0">
              <a:latin typeface="Aptos" panose="020B0004020202020204" pitchFamily="34" charset="0"/>
              <a:ea typeface="+mn-ea"/>
              <a:cs typeface="Times New Roman" panose="02020603050405020304" pitchFamily="18" charset="0"/>
            </a:rPr>
            <a:t> </a:t>
          </a:r>
          <a:r>
            <a:rPr lang="en-US" sz="1600" kern="1200" dirty="0">
              <a:latin typeface="Aptos" panose="020B0004020202020204" pitchFamily="34" charset="0"/>
              <a:ea typeface="+mn-ea"/>
              <a:cs typeface="Times New Roman" panose="02020603050405020304" pitchFamily="18" charset="0"/>
            </a:rPr>
            <a:t>FLAWTIS de </a:t>
          </a:r>
          <a:r>
            <a:rPr lang="en-US" sz="1600" kern="1200" dirty="0" err="1">
              <a:latin typeface="Aptos" panose="020B0004020202020204" pitchFamily="34" charset="0"/>
              <a:ea typeface="+mn-ea"/>
              <a:cs typeface="Times New Roman" panose="02020603050405020304" pitchFamily="18" charset="0"/>
            </a:rPr>
            <a:t>interogare</a:t>
          </a:r>
          <a:r>
            <a:rPr lang="en-US" sz="1600" kern="1200" dirty="0">
              <a:latin typeface="Aptos" panose="020B0004020202020204" pitchFamily="34" charset="0"/>
              <a:ea typeface="+mn-ea"/>
              <a:cs typeface="Times New Roman" panose="02020603050405020304" pitchFamily="18" charset="0"/>
            </a:rPr>
            <a:t> a </a:t>
          </a:r>
          <a:r>
            <a:rPr lang="en-US" sz="1600" kern="1200" dirty="0" err="1">
              <a:latin typeface="Aptos" panose="020B0004020202020204" pitchFamily="34" charset="0"/>
              <a:ea typeface="+mn-ea"/>
              <a:cs typeface="Times New Roman" panose="02020603050405020304" pitchFamily="18" charset="0"/>
            </a:rPr>
            <a:t>naturii</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defectelor</a:t>
          </a:r>
          <a:endParaRPr lang="ro-RO" sz="1600" kern="1200" dirty="0">
            <a:latin typeface="Aptos" panose="020B0004020202020204" pitchFamily="34" charset="0"/>
            <a:ea typeface="+mn-ea"/>
            <a:cs typeface="Times New Roman" panose="02020603050405020304" pitchFamily="18" charset="0"/>
          </a:endParaRPr>
        </a:p>
      </dgm:t>
    </dgm:pt>
    <dgm:pt modelId="{C9CCA2BC-BC6A-43D3-B1E6-2A070B19A8E2}" type="parTrans" cxnId="{4CE8E517-C5A8-43D8-B6D1-7A8EC529F84F}">
      <dgm:prSet/>
      <dgm:spPr/>
      <dgm:t>
        <a:bodyPr/>
        <a:lstStyle/>
        <a:p>
          <a:endParaRPr lang="ro-RO" sz="1600">
            <a:latin typeface="Aptos" panose="020B0004020202020204" pitchFamily="34" charset="0"/>
            <a:cs typeface="Times New Roman" panose="02020603050405020304" pitchFamily="18" charset="0"/>
          </a:endParaRPr>
        </a:p>
      </dgm:t>
    </dgm:pt>
    <dgm:pt modelId="{2C73D6ED-9251-4282-9392-135B3F37974C}" type="sibTrans" cxnId="{4CE8E517-C5A8-43D8-B6D1-7A8EC529F84F}">
      <dgm:prSet/>
      <dgm:spPr/>
      <dgm:t>
        <a:bodyPr/>
        <a:lstStyle/>
        <a:p>
          <a:endParaRPr lang="ro-RO" sz="1600">
            <a:latin typeface="Aptos" panose="020B0004020202020204" pitchFamily="34" charset="0"/>
            <a:cs typeface="Times New Roman" panose="02020603050405020304" pitchFamily="18" charset="0"/>
          </a:endParaRPr>
        </a:p>
      </dgm:t>
    </dgm:pt>
    <dgm:pt modelId="{DF436008-9A38-4BD8-804B-07705806E712}">
      <dgm:prSet phldrT="[Text]" custT="1"/>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800" b="1" kern="1200">
              <a:latin typeface="Aptos" panose="020B0004020202020204" pitchFamily="34" charset="0"/>
              <a:ea typeface="+mn-ea"/>
              <a:cs typeface="Times New Roman" panose="02020603050405020304" pitchFamily="18" charset="0"/>
            </a:rPr>
            <a:t>8. </a:t>
          </a:r>
        </a:p>
        <a:p>
          <a:pPr marL="0" lvl="0" algn="ctr" defTabSz="800100">
            <a:lnSpc>
              <a:spcPct val="90000"/>
            </a:lnSpc>
            <a:spcBef>
              <a:spcPct val="0"/>
            </a:spcBef>
            <a:spcAft>
              <a:spcPct val="35000"/>
            </a:spcAft>
            <a:buNone/>
          </a:pPr>
          <a:r>
            <a:rPr lang="ro-RO" sz="1600" kern="1200">
              <a:latin typeface="Aptos" panose="020B0004020202020204" pitchFamily="34" charset="0"/>
              <a:ea typeface="+mn-ea"/>
              <a:cs typeface="Times New Roman" panose="02020603050405020304" pitchFamily="18" charset="0"/>
            </a:rPr>
            <a:t>Aplicații industriale ale </a:t>
          </a:r>
          <a:r>
            <a:rPr lang="en-US" sz="1600" kern="1200">
              <a:latin typeface="Aptos" panose="020B0004020202020204" pitchFamily="34" charset="0"/>
              <a:ea typeface="+mn-ea"/>
              <a:cs typeface="Times New Roman" panose="02020603050405020304" pitchFamily="18" charset="0"/>
            </a:rPr>
            <a:t>i</a:t>
          </a:r>
          <a:r>
            <a:rPr lang="ro-RO" sz="1600" kern="1200">
              <a:latin typeface="Aptos" panose="020B0004020202020204" pitchFamily="34" charset="0"/>
              <a:ea typeface="+mn-ea"/>
              <a:cs typeface="Times New Roman" panose="02020603050405020304" pitchFamily="18" charset="0"/>
            </a:rPr>
            <a:t>magisticii </a:t>
          </a:r>
          <a:r>
            <a:rPr lang="en-US" sz="1600" kern="1200">
              <a:latin typeface="Aptos" panose="020B0004020202020204" pitchFamily="34" charset="0"/>
              <a:ea typeface="+mn-ea"/>
              <a:cs typeface="Times New Roman" panose="02020603050405020304" pitchFamily="18" charset="0"/>
            </a:rPr>
            <a:t>u</a:t>
          </a:r>
          <a:r>
            <a:rPr lang="ro-RO" sz="1600" kern="1200">
              <a:latin typeface="Aptos" panose="020B0004020202020204" pitchFamily="34" charset="0"/>
              <a:ea typeface="+mn-ea"/>
              <a:cs typeface="Times New Roman" panose="02020603050405020304" pitchFamily="18" charset="0"/>
            </a:rPr>
            <a:t>ltrasonice si ale </a:t>
          </a:r>
          <a:r>
            <a:rPr lang="en-US" sz="1600" kern="1200">
              <a:latin typeface="Aptos" panose="020B0004020202020204" pitchFamily="34" charset="0"/>
              <a:ea typeface="+mn-ea"/>
              <a:cs typeface="Times New Roman" panose="02020603050405020304" pitchFamily="18" charset="0"/>
            </a:rPr>
            <a:t>s</a:t>
          </a:r>
          <a:r>
            <a:rPr lang="ro-RO" sz="1600" kern="1200">
              <a:latin typeface="Aptos" panose="020B0004020202020204" pitchFamily="34" charset="0"/>
              <a:ea typeface="+mn-ea"/>
              <a:cs typeface="Times New Roman" panose="02020603050405020304" pitchFamily="18" charset="0"/>
            </a:rPr>
            <a:t>pectroscopiei </a:t>
          </a:r>
          <a:r>
            <a:rPr lang="en-US" sz="1600" kern="1200">
              <a:latin typeface="Aptos" panose="020B0004020202020204" pitchFamily="34" charset="0"/>
              <a:ea typeface="+mn-ea"/>
              <a:cs typeface="Times New Roman" panose="02020603050405020304" pitchFamily="18" charset="0"/>
            </a:rPr>
            <a:t>u</a:t>
          </a:r>
          <a:r>
            <a:rPr lang="ro-RO" sz="1600" kern="1200">
              <a:latin typeface="Aptos" panose="020B0004020202020204" pitchFamily="34" charset="0"/>
              <a:ea typeface="+mn-ea"/>
              <a:cs typeface="Times New Roman" panose="02020603050405020304" pitchFamily="18" charset="0"/>
            </a:rPr>
            <a:t>ltrasonice</a:t>
          </a:r>
          <a:r>
            <a:rPr lang="en-US" sz="1600" kern="1200">
              <a:latin typeface="Aptos" panose="020B0004020202020204" pitchFamily="34" charset="0"/>
              <a:ea typeface="+mn-ea"/>
              <a:cs typeface="Times New Roman" panose="02020603050405020304" pitchFamily="18" charset="0"/>
            </a:rPr>
            <a:t> dezvoltate de autor</a:t>
          </a:r>
          <a:endParaRPr lang="ro-RO" sz="1600" kern="1200" dirty="0">
            <a:latin typeface="Aptos" panose="020B0004020202020204" pitchFamily="34" charset="0"/>
            <a:ea typeface="+mn-ea"/>
            <a:cs typeface="Times New Roman" panose="02020603050405020304" pitchFamily="18" charset="0"/>
          </a:endParaRPr>
        </a:p>
      </dgm:t>
    </dgm:pt>
    <dgm:pt modelId="{8FB74439-9EC2-4CD2-83C4-CD7913503A52}" type="parTrans" cxnId="{39FB00DB-281A-4630-A8FC-AD87649CC5CD}">
      <dgm:prSet/>
      <dgm:spPr/>
      <dgm:t>
        <a:bodyPr/>
        <a:lstStyle/>
        <a:p>
          <a:endParaRPr lang="ro-RO" sz="1600">
            <a:latin typeface="Aptos" panose="020B0004020202020204" pitchFamily="34" charset="0"/>
            <a:cs typeface="Times New Roman" panose="02020603050405020304" pitchFamily="18" charset="0"/>
          </a:endParaRPr>
        </a:p>
      </dgm:t>
    </dgm:pt>
    <dgm:pt modelId="{B409B5F4-B759-409B-8406-7B4C706178C2}" type="sibTrans" cxnId="{39FB00DB-281A-4630-A8FC-AD87649CC5CD}">
      <dgm:prSet/>
      <dgm:spPr/>
      <dgm:t>
        <a:bodyPr/>
        <a:lstStyle/>
        <a:p>
          <a:endParaRPr lang="ro-RO" sz="1600">
            <a:latin typeface="Aptos" panose="020B0004020202020204" pitchFamily="34" charset="0"/>
            <a:cs typeface="Times New Roman" panose="02020603050405020304" pitchFamily="18" charset="0"/>
          </a:endParaRPr>
        </a:p>
      </dgm:t>
    </dgm:pt>
    <dgm:pt modelId="{E03AAFD9-C961-428B-ADA6-00172B63E2D1}">
      <dgm:prSet phldrT="[Text]" custT="1"/>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800" b="1" kern="1200">
              <a:latin typeface="Aptos" panose="020B0004020202020204" pitchFamily="34" charset="0"/>
              <a:ea typeface="+mn-ea"/>
              <a:cs typeface="Times New Roman" panose="02020603050405020304" pitchFamily="18" charset="0"/>
            </a:rPr>
            <a:t>9. </a:t>
          </a:r>
        </a:p>
        <a:p>
          <a:pPr marL="0" lvl="0" algn="ctr" defTabSz="800100">
            <a:lnSpc>
              <a:spcPct val="90000"/>
            </a:lnSpc>
            <a:spcBef>
              <a:spcPct val="0"/>
            </a:spcBef>
            <a:spcAft>
              <a:spcPct val="35000"/>
            </a:spcAft>
            <a:buNone/>
          </a:pPr>
          <a:r>
            <a:rPr lang="en-US" sz="1600" kern="1200">
              <a:latin typeface="Aptos" panose="020B0004020202020204" pitchFamily="34" charset="0"/>
              <a:ea typeface="+mn-ea"/>
              <a:cs typeface="Times New Roman" panose="02020603050405020304" pitchFamily="18" charset="0"/>
            </a:rPr>
            <a:t>Concluzii si contribu</a:t>
          </a:r>
          <a:r>
            <a:rPr lang="ro-RO" sz="1600" kern="1200">
              <a:latin typeface="Aptos" panose="020B0004020202020204" pitchFamily="34" charset="0"/>
              <a:ea typeface="+mn-ea"/>
              <a:cs typeface="Times New Roman" panose="02020603050405020304" pitchFamily="18" charset="0"/>
            </a:rPr>
            <a:t>ț</a:t>
          </a:r>
          <a:r>
            <a:rPr lang="en-US" sz="1600" kern="1200">
              <a:latin typeface="Aptos" panose="020B0004020202020204" pitchFamily="34" charset="0"/>
              <a:ea typeface="+mn-ea"/>
              <a:cs typeface="Times New Roman" panose="02020603050405020304" pitchFamily="18" charset="0"/>
            </a:rPr>
            <a:t>ii personale</a:t>
          </a:r>
          <a:endParaRPr lang="ro-RO" sz="1600" kern="1200" dirty="0">
            <a:latin typeface="Aptos" panose="020B0004020202020204" pitchFamily="34" charset="0"/>
            <a:ea typeface="+mn-ea"/>
            <a:cs typeface="Times New Roman" panose="02020603050405020304" pitchFamily="18" charset="0"/>
          </a:endParaRPr>
        </a:p>
      </dgm:t>
    </dgm:pt>
    <dgm:pt modelId="{4E6F9EEA-3B75-42E2-B092-00085B2D07BB}" type="parTrans" cxnId="{3F844442-4A57-4EFA-AB8B-2ABF4AF8541A}">
      <dgm:prSet/>
      <dgm:spPr/>
      <dgm:t>
        <a:bodyPr/>
        <a:lstStyle/>
        <a:p>
          <a:endParaRPr lang="ro-RO" sz="1600">
            <a:latin typeface="Aptos" panose="020B0004020202020204" pitchFamily="34" charset="0"/>
            <a:cs typeface="Times New Roman" panose="02020603050405020304" pitchFamily="18" charset="0"/>
          </a:endParaRPr>
        </a:p>
      </dgm:t>
    </dgm:pt>
    <dgm:pt modelId="{378B94B4-40AE-49CC-9278-8963EA258F38}" type="sibTrans" cxnId="{3F844442-4A57-4EFA-AB8B-2ABF4AF8541A}">
      <dgm:prSet/>
      <dgm:spPr/>
      <dgm:t>
        <a:bodyPr/>
        <a:lstStyle/>
        <a:p>
          <a:endParaRPr lang="ro-RO" sz="1600">
            <a:latin typeface="Aptos" panose="020B0004020202020204" pitchFamily="34" charset="0"/>
            <a:cs typeface="Times New Roman" panose="02020603050405020304" pitchFamily="18" charset="0"/>
          </a:endParaRPr>
        </a:p>
      </dgm:t>
    </dgm:pt>
    <dgm:pt modelId="{FD88888A-3D1D-44B1-B6F6-3A974C2E6FB1}" type="pres">
      <dgm:prSet presAssocID="{ADFA5CA4-E770-458C-83EB-95738446DBEE}" presName="diagram" presStyleCnt="0">
        <dgm:presLayoutVars>
          <dgm:dir/>
          <dgm:resizeHandles/>
        </dgm:presLayoutVars>
      </dgm:prSet>
      <dgm:spPr/>
    </dgm:pt>
    <dgm:pt modelId="{BB7AA1D6-6AF5-4827-A90A-164045307B31}" type="pres">
      <dgm:prSet presAssocID="{7BDC06A2-E161-40B2-9363-1A81AD5A4FFF}" presName="firstNode" presStyleLbl="node1" presStyleIdx="0" presStyleCnt="9" custScaleX="277390" custScaleY="166531">
        <dgm:presLayoutVars>
          <dgm:bulletEnabled val="1"/>
        </dgm:presLayoutVars>
      </dgm:prSet>
      <dgm:spPr>
        <a:prstGeom prst="roundRect">
          <a:avLst/>
        </a:prstGeom>
      </dgm:spPr>
    </dgm:pt>
    <dgm:pt modelId="{43933749-7563-4333-A9B8-930C357AEC40}" type="pres">
      <dgm:prSet presAssocID="{E81C76F7-A53E-4774-B2B6-AFAC4DF6A23E}" presName="sibTrans" presStyleLbl="sibTrans2D1" presStyleIdx="0" presStyleCnt="8"/>
      <dgm:spPr/>
    </dgm:pt>
    <dgm:pt modelId="{3F5CB3E1-5B68-48D7-AE3B-C7089E877431}" type="pres">
      <dgm:prSet presAssocID="{9BFCE017-20E6-4DB7-8A48-3CDE6C38BB9D}" presName="middleNode" presStyleCnt="0"/>
      <dgm:spPr/>
    </dgm:pt>
    <dgm:pt modelId="{8D28A23F-F618-4450-A915-DF5BE4978F86}" type="pres">
      <dgm:prSet presAssocID="{9BFCE017-20E6-4DB7-8A48-3CDE6C38BB9D}" presName="padding" presStyleLbl="node1" presStyleIdx="0" presStyleCnt="9"/>
      <dgm:spPr/>
    </dgm:pt>
    <dgm:pt modelId="{7451D748-6F86-4F96-95BE-5276EBEA978F}" type="pres">
      <dgm:prSet presAssocID="{9BFCE017-20E6-4DB7-8A48-3CDE6C38BB9D}" presName="shape" presStyleLbl="node1" presStyleIdx="1" presStyleCnt="9" custScaleX="256014" custScaleY="222720">
        <dgm:presLayoutVars>
          <dgm:bulletEnabled val="1"/>
        </dgm:presLayoutVars>
      </dgm:prSet>
      <dgm:spPr>
        <a:xfrm>
          <a:off x="246254" y="2230508"/>
          <a:ext cx="1498716" cy="1303812"/>
        </a:xfrm>
        <a:prstGeom prst="roundRect">
          <a:avLst/>
        </a:prstGeom>
      </dgm:spPr>
    </dgm:pt>
    <dgm:pt modelId="{E8C46847-3EE5-49B6-B8EC-72F28103B286}" type="pres">
      <dgm:prSet presAssocID="{ACCE2BF7-B42D-4CE1-81B7-CC2BB0842448}" presName="sibTrans" presStyleLbl="sibTrans2D1" presStyleIdx="1" presStyleCnt="8"/>
      <dgm:spPr/>
    </dgm:pt>
    <dgm:pt modelId="{B77A6C07-992B-452B-BDD8-740070BB5D0B}" type="pres">
      <dgm:prSet presAssocID="{3B5780CE-3621-430C-846C-A0C9E508145D}" presName="middleNode" presStyleCnt="0"/>
      <dgm:spPr/>
    </dgm:pt>
    <dgm:pt modelId="{5702EA88-7A88-4FAA-9327-76B4979DEA46}" type="pres">
      <dgm:prSet presAssocID="{3B5780CE-3621-430C-846C-A0C9E508145D}" presName="padding" presStyleLbl="node1" presStyleIdx="1" presStyleCnt="9"/>
      <dgm:spPr/>
    </dgm:pt>
    <dgm:pt modelId="{A28B7141-DFFD-44D8-A00D-9E0DA353A817}" type="pres">
      <dgm:prSet presAssocID="{3B5780CE-3621-430C-846C-A0C9E508145D}" presName="shape" presStyleLbl="node1" presStyleIdx="2" presStyleCnt="9" custScaleX="432876" custScaleY="281137">
        <dgm:presLayoutVars>
          <dgm:bulletEnabled val="1"/>
        </dgm:presLayoutVars>
      </dgm:prSet>
      <dgm:spPr>
        <a:xfrm>
          <a:off x="2834" y="3841504"/>
          <a:ext cx="1985556" cy="1645787"/>
        </a:xfrm>
        <a:prstGeom prst="roundRect">
          <a:avLst/>
        </a:prstGeom>
      </dgm:spPr>
    </dgm:pt>
    <dgm:pt modelId="{78C041E3-1174-4D4B-BD48-FC1E553775C5}" type="pres">
      <dgm:prSet presAssocID="{6C8A772A-AADD-4BAC-87AC-73CAD5C44039}" presName="sibTrans" presStyleLbl="sibTrans2D1" presStyleIdx="2" presStyleCnt="8"/>
      <dgm:spPr/>
    </dgm:pt>
    <dgm:pt modelId="{B68BCEC0-FF50-44DB-8DD5-166D6405BC5E}" type="pres">
      <dgm:prSet presAssocID="{AC63B05C-8D7B-4946-B4E5-BDA1D2382945}" presName="middleNode" presStyleCnt="0"/>
      <dgm:spPr/>
    </dgm:pt>
    <dgm:pt modelId="{79BFACB9-2862-4CAA-AF8D-942F086C7F4F}" type="pres">
      <dgm:prSet presAssocID="{AC63B05C-8D7B-4946-B4E5-BDA1D2382945}" presName="padding" presStyleLbl="node1" presStyleIdx="2" presStyleCnt="9"/>
      <dgm:spPr/>
    </dgm:pt>
    <dgm:pt modelId="{CF4D3E53-7AE3-42AB-917C-C42A4EA2EB0A}" type="pres">
      <dgm:prSet presAssocID="{AC63B05C-8D7B-4946-B4E5-BDA1D2382945}" presName="shape" presStyleLbl="node1" presStyleIdx="3" presStyleCnt="9" custScaleX="508595" custScaleY="239009">
        <dgm:presLayoutVars>
          <dgm:bulletEnabled val="1"/>
        </dgm:presLayoutVars>
      </dgm:prSet>
      <dgm:spPr>
        <a:xfrm>
          <a:off x="2959766" y="4088123"/>
          <a:ext cx="2403651" cy="1399168"/>
        </a:xfrm>
        <a:prstGeom prst="roundRect">
          <a:avLst/>
        </a:prstGeom>
      </dgm:spPr>
    </dgm:pt>
    <dgm:pt modelId="{F7060822-39A7-4B99-AB3E-FD8990EEF532}" type="pres">
      <dgm:prSet presAssocID="{DB5AC09B-2FD3-4ED2-8CD1-A472A4CD564D}" presName="sibTrans" presStyleLbl="sibTrans2D1" presStyleIdx="3" presStyleCnt="8"/>
      <dgm:spPr/>
    </dgm:pt>
    <dgm:pt modelId="{95A93120-5C6C-4017-B433-1DE1B5879FE4}" type="pres">
      <dgm:prSet presAssocID="{99D6CF1B-A269-4352-A5B7-DA56D73267B7}" presName="middleNode" presStyleCnt="0"/>
      <dgm:spPr/>
    </dgm:pt>
    <dgm:pt modelId="{52806382-0018-43ED-8C90-BD4B02B4AB64}" type="pres">
      <dgm:prSet presAssocID="{99D6CF1B-A269-4352-A5B7-DA56D73267B7}" presName="padding" presStyleLbl="node1" presStyleIdx="3" presStyleCnt="9"/>
      <dgm:spPr/>
    </dgm:pt>
    <dgm:pt modelId="{97A65700-16EC-4B3F-A31C-28536B645078}" type="pres">
      <dgm:prSet presAssocID="{99D6CF1B-A269-4352-A5B7-DA56D73267B7}" presName="shape" presStyleLbl="node1" presStyleIdx="4" presStyleCnt="9" custScaleX="594986" custScaleY="207721">
        <dgm:presLayoutVars>
          <dgm:bulletEnabled val="1"/>
        </dgm:presLayoutVars>
      </dgm:prSet>
      <dgm:spPr>
        <a:xfrm>
          <a:off x="2536071" y="2734049"/>
          <a:ext cx="3251041" cy="1046889"/>
        </a:xfrm>
        <a:prstGeom prst="roundRect">
          <a:avLst/>
        </a:prstGeom>
      </dgm:spPr>
    </dgm:pt>
    <dgm:pt modelId="{45148EED-45E1-4BBF-A0D6-CCDCDB25B060}" type="pres">
      <dgm:prSet presAssocID="{94FB284C-93BD-4D50-A393-58DA9BA7B970}" presName="sibTrans" presStyleLbl="sibTrans2D1" presStyleIdx="4" presStyleCnt="8"/>
      <dgm:spPr/>
    </dgm:pt>
    <dgm:pt modelId="{2DE078C0-9647-4067-915D-C8FC5FDA3F70}" type="pres">
      <dgm:prSet presAssocID="{107B9C37-A830-4032-9DD1-55C66885D418}" presName="middleNode" presStyleCnt="0"/>
      <dgm:spPr/>
    </dgm:pt>
    <dgm:pt modelId="{7B514085-A2E4-4B7B-BBCB-20D6D7F3006C}" type="pres">
      <dgm:prSet presAssocID="{107B9C37-A830-4032-9DD1-55C66885D418}" presName="padding" presStyleLbl="node1" presStyleIdx="4" presStyleCnt="9"/>
      <dgm:spPr/>
    </dgm:pt>
    <dgm:pt modelId="{6192E2E3-858C-408B-AADC-A25A15AA5060}" type="pres">
      <dgm:prSet presAssocID="{107B9C37-A830-4032-9DD1-55C66885D418}" presName="shape" presStyleLbl="node1" presStyleIdx="5" presStyleCnt="9" custScaleX="592537" custScaleY="418027">
        <dgm:presLayoutVars>
          <dgm:bulletEnabled val="1"/>
        </dgm:presLayoutVars>
      </dgm:prSet>
      <dgm:spPr>
        <a:xfrm>
          <a:off x="2427224" y="302241"/>
          <a:ext cx="3468736" cy="2124624"/>
        </a:xfrm>
        <a:prstGeom prst="roundRect">
          <a:avLst/>
        </a:prstGeom>
      </dgm:spPr>
    </dgm:pt>
    <dgm:pt modelId="{25E1BF65-F1CA-478A-AF0D-EA213FF8275A}" type="pres">
      <dgm:prSet presAssocID="{730F290F-59B4-42FF-A40E-19DBAC749A8F}" presName="sibTrans" presStyleLbl="sibTrans2D1" presStyleIdx="5" presStyleCnt="8"/>
      <dgm:spPr/>
    </dgm:pt>
    <dgm:pt modelId="{DEAE22D1-C42A-42A5-ACF1-85DF5E8D73CD}" type="pres">
      <dgm:prSet presAssocID="{507B3DE9-C085-4A3B-9CE5-71FD46134F05}" presName="middleNode" presStyleCnt="0"/>
      <dgm:spPr/>
    </dgm:pt>
    <dgm:pt modelId="{0646C585-487D-4046-AD59-23B758B1DD42}" type="pres">
      <dgm:prSet presAssocID="{507B3DE9-C085-4A3B-9CE5-71FD46134F05}" presName="padding" presStyleLbl="node1" presStyleIdx="5" presStyleCnt="9"/>
      <dgm:spPr/>
    </dgm:pt>
    <dgm:pt modelId="{523EA441-078D-4643-AD43-EF4B96A68B79}" type="pres">
      <dgm:prSet presAssocID="{507B3DE9-C085-4A3B-9CE5-71FD46134F05}" presName="shape" presStyleLbl="node1" presStyleIdx="6" presStyleCnt="9" custScaleX="426398" custScaleY="359725">
        <dgm:presLayoutVars>
          <dgm:bulletEnabled val="1"/>
        </dgm:presLayoutVars>
      </dgm:prSet>
      <dgm:spPr>
        <a:xfrm>
          <a:off x="6334793" y="302241"/>
          <a:ext cx="2272972" cy="1617202"/>
        </a:xfrm>
        <a:prstGeom prst="roundRect">
          <a:avLst/>
        </a:prstGeom>
      </dgm:spPr>
    </dgm:pt>
    <dgm:pt modelId="{39595E88-60AD-4259-BF42-034CE88BD68C}" type="pres">
      <dgm:prSet presAssocID="{2C73D6ED-9251-4282-9392-135B3F37974C}" presName="sibTrans" presStyleLbl="sibTrans2D1" presStyleIdx="6" presStyleCnt="8"/>
      <dgm:spPr/>
    </dgm:pt>
    <dgm:pt modelId="{190B26C9-430F-4ACF-8C32-9B5BC4973F69}" type="pres">
      <dgm:prSet presAssocID="{DF436008-9A38-4BD8-804B-07705806E712}" presName="middleNode" presStyleCnt="0"/>
      <dgm:spPr/>
    </dgm:pt>
    <dgm:pt modelId="{B1D34B14-08BC-4202-A459-324EA04D1CA4}" type="pres">
      <dgm:prSet presAssocID="{DF436008-9A38-4BD8-804B-07705806E712}" presName="padding" presStyleLbl="node1" presStyleIdx="6" presStyleCnt="9"/>
      <dgm:spPr/>
    </dgm:pt>
    <dgm:pt modelId="{43388CF7-9F39-4F7C-8F1C-0C7456169593}" type="pres">
      <dgm:prSet presAssocID="{DF436008-9A38-4BD8-804B-07705806E712}" presName="shape" presStyleLbl="node1" presStyleIdx="7" presStyleCnt="9" custScaleX="413875" custScaleY="313739">
        <dgm:presLayoutVars>
          <dgm:bulletEnabled val="1"/>
        </dgm:presLayoutVars>
      </dgm:prSet>
      <dgm:spPr>
        <a:xfrm>
          <a:off x="6551323" y="2226627"/>
          <a:ext cx="1839913" cy="1836641"/>
        </a:xfrm>
        <a:prstGeom prst="roundRect">
          <a:avLst/>
        </a:prstGeom>
      </dgm:spPr>
    </dgm:pt>
    <dgm:pt modelId="{37B60C7E-A8B9-434F-8B01-B56A9D2294E8}" type="pres">
      <dgm:prSet presAssocID="{B409B5F4-B759-409B-8406-7B4C706178C2}" presName="sibTrans" presStyleLbl="sibTrans2D1" presStyleIdx="7" presStyleCnt="8"/>
      <dgm:spPr/>
    </dgm:pt>
    <dgm:pt modelId="{30390499-2C43-4A24-B58C-0EF701D5A3DF}" type="pres">
      <dgm:prSet presAssocID="{E03AAFD9-C961-428B-ADA6-00172B63E2D1}" presName="lastNode" presStyleLbl="node1" presStyleIdx="8" presStyleCnt="9" custScaleX="158882" custScaleY="131420">
        <dgm:presLayoutVars>
          <dgm:bulletEnabled val="1"/>
        </dgm:presLayoutVars>
      </dgm:prSet>
      <dgm:spPr>
        <a:xfrm>
          <a:off x="6774052" y="4370452"/>
          <a:ext cx="1394455" cy="1153430"/>
        </a:xfrm>
        <a:prstGeom prst="roundRect">
          <a:avLst/>
        </a:prstGeom>
      </dgm:spPr>
    </dgm:pt>
  </dgm:ptLst>
  <dgm:cxnLst>
    <dgm:cxn modelId="{50059117-BAB9-416E-A8EC-79A0D41B7110}" type="presOf" srcId="{7BDC06A2-E161-40B2-9363-1A81AD5A4FFF}" destId="{BB7AA1D6-6AF5-4827-A90A-164045307B31}" srcOrd="0" destOrd="0" presId="urn:microsoft.com/office/officeart/2005/8/layout/bProcess2"/>
    <dgm:cxn modelId="{4CE8E517-C5A8-43D8-B6D1-7A8EC529F84F}" srcId="{ADFA5CA4-E770-458C-83EB-95738446DBEE}" destId="{507B3DE9-C085-4A3B-9CE5-71FD46134F05}" srcOrd="6" destOrd="0" parTransId="{C9CCA2BC-BC6A-43D3-B1E6-2A070B19A8E2}" sibTransId="{2C73D6ED-9251-4282-9392-135B3F37974C}"/>
    <dgm:cxn modelId="{7D8B4720-6E6C-4833-80C9-F92487AF20E4}" type="presOf" srcId="{AC63B05C-8D7B-4946-B4E5-BDA1D2382945}" destId="{CF4D3E53-7AE3-42AB-917C-C42A4EA2EB0A}" srcOrd="0" destOrd="0" presId="urn:microsoft.com/office/officeart/2005/8/layout/bProcess2"/>
    <dgm:cxn modelId="{72FD9922-5B8A-4CF5-B3C8-329B7261B654}" type="presOf" srcId="{107B9C37-A830-4032-9DD1-55C66885D418}" destId="{6192E2E3-858C-408B-AADC-A25A15AA5060}" srcOrd="0" destOrd="0" presId="urn:microsoft.com/office/officeart/2005/8/layout/bProcess2"/>
    <dgm:cxn modelId="{1714B022-E789-4953-BFE6-1139A0A83E54}" type="presOf" srcId="{ADFA5CA4-E770-458C-83EB-95738446DBEE}" destId="{FD88888A-3D1D-44B1-B6F6-3A974C2E6FB1}" srcOrd="0" destOrd="0" presId="urn:microsoft.com/office/officeart/2005/8/layout/bProcess2"/>
    <dgm:cxn modelId="{94B45025-F2EF-490B-AF8D-CA169D646BA6}" type="presOf" srcId="{94FB284C-93BD-4D50-A393-58DA9BA7B970}" destId="{45148EED-45E1-4BBF-A0D6-CCDCDB25B060}" srcOrd="0" destOrd="0" presId="urn:microsoft.com/office/officeart/2005/8/layout/bProcess2"/>
    <dgm:cxn modelId="{6044F15E-382A-436C-9073-9E184A59BB06}" type="presOf" srcId="{99D6CF1B-A269-4352-A5B7-DA56D73267B7}" destId="{97A65700-16EC-4B3F-A31C-28536B645078}" srcOrd="0" destOrd="0" presId="urn:microsoft.com/office/officeart/2005/8/layout/bProcess2"/>
    <dgm:cxn modelId="{BB25BE41-76F2-4B15-A2CC-475FA6C18331}" type="presOf" srcId="{ACCE2BF7-B42D-4CE1-81B7-CC2BB0842448}" destId="{E8C46847-3EE5-49B6-B8EC-72F28103B286}" srcOrd="0" destOrd="0" presId="urn:microsoft.com/office/officeart/2005/8/layout/bProcess2"/>
    <dgm:cxn modelId="{3F844442-4A57-4EFA-AB8B-2ABF4AF8541A}" srcId="{ADFA5CA4-E770-458C-83EB-95738446DBEE}" destId="{E03AAFD9-C961-428B-ADA6-00172B63E2D1}" srcOrd="8" destOrd="0" parTransId="{4E6F9EEA-3B75-42E2-B092-00085B2D07BB}" sibTransId="{378B94B4-40AE-49CC-9278-8963EA258F38}"/>
    <dgm:cxn modelId="{AAC5B868-B50E-4698-BC51-532FC466FA05}" type="presOf" srcId="{9BFCE017-20E6-4DB7-8A48-3CDE6C38BB9D}" destId="{7451D748-6F86-4F96-95BE-5276EBEA978F}" srcOrd="0" destOrd="0" presId="urn:microsoft.com/office/officeart/2005/8/layout/bProcess2"/>
    <dgm:cxn modelId="{89439B53-9461-428F-BE07-341BF539EE3D}" type="presOf" srcId="{DB5AC09B-2FD3-4ED2-8CD1-A472A4CD564D}" destId="{F7060822-39A7-4B99-AB3E-FD8990EEF532}" srcOrd="0" destOrd="0" presId="urn:microsoft.com/office/officeart/2005/8/layout/bProcess2"/>
    <dgm:cxn modelId="{6F498B74-209B-4BD7-B5F7-CF80E6EB13A5}" type="presOf" srcId="{3B5780CE-3621-430C-846C-A0C9E508145D}" destId="{A28B7141-DFFD-44D8-A00D-9E0DA353A817}" srcOrd="0" destOrd="0" presId="urn:microsoft.com/office/officeart/2005/8/layout/bProcess2"/>
    <dgm:cxn modelId="{6ABCF07A-5D29-4F74-AD2F-C05D338B189E}" srcId="{ADFA5CA4-E770-458C-83EB-95738446DBEE}" destId="{7BDC06A2-E161-40B2-9363-1A81AD5A4FFF}" srcOrd="0" destOrd="0" parTransId="{93020B05-0037-4B5E-AE56-60A5EE005EA7}" sibTransId="{E81C76F7-A53E-4774-B2B6-AFAC4DF6A23E}"/>
    <dgm:cxn modelId="{0A451C80-77F9-4A01-9F18-6856F708505C}" type="presOf" srcId="{6C8A772A-AADD-4BAC-87AC-73CAD5C44039}" destId="{78C041E3-1174-4D4B-BD48-FC1E553775C5}" srcOrd="0" destOrd="0" presId="urn:microsoft.com/office/officeart/2005/8/layout/bProcess2"/>
    <dgm:cxn modelId="{92B0C295-07A3-4E22-9DCC-21F1152A3593}" type="presOf" srcId="{B409B5F4-B759-409B-8406-7B4C706178C2}" destId="{37B60C7E-A8B9-434F-8B01-B56A9D2294E8}" srcOrd="0" destOrd="0" presId="urn:microsoft.com/office/officeart/2005/8/layout/bProcess2"/>
    <dgm:cxn modelId="{6F2116A3-A68B-47B6-8485-46489AE09EF2}" srcId="{ADFA5CA4-E770-458C-83EB-95738446DBEE}" destId="{AC63B05C-8D7B-4946-B4E5-BDA1D2382945}" srcOrd="3" destOrd="0" parTransId="{D7FD34E6-7918-4648-914B-FF0407658EA3}" sibTransId="{DB5AC09B-2FD3-4ED2-8CD1-A472A4CD564D}"/>
    <dgm:cxn modelId="{949AB2AB-0801-47C2-BC25-B368B5BA39E6}" type="presOf" srcId="{507B3DE9-C085-4A3B-9CE5-71FD46134F05}" destId="{523EA441-078D-4643-AD43-EF4B96A68B79}" srcOrd="0" destOrd="0" presId="urn:microsoft.com/office/officeart/2005/8/layout/bProcess2"/>
    <dgm:cxn modelId="{6218FEB0-AD6B-4FB3-B9F2-1C40A1320BDC}" srcId="{ADFA5CA4-E770-458C-83EB-95738446DBEE}" destId="{9BFCE017-20E6-4DB7-8A48-3CDE6C38BB9D}" srcOrd="1" destOrd="0" parTransId="{27067EFE-7092-4126-9F8F-325711C87969}" sibTransId="{ACCE2BF7-B42D-4CE1-81B7-CC2BB0842448}"/>
    <dgm:cxn modelId="{F83412C4-E60D-443A-8700-8063A1DC463F}" srcId="{ADFA5CA4-E770-458C-83EB-95738446DBEE}" destId="{107B9C37-A830-4032-9DD1-55C66885D418}" srcOrd="5" destOrd="0" parTransId="{FED6F5D7-DAB1-4A0A-9096-B9A9C0548E27}" sibTransId="{730F290F-59B4-42FF-A40E-19DBAC749A8F}"/>
    <dgm:cxn modelId="{39FB00DB-281A-4630-A8FC-AD87649CC5CD}" srcId="{ADFA5CA4-E770-458C-83EB-95738446DBEE}" destId="{DF436008-9A38-4BD8-804B-07705806E712}" srcOrd="7" destOrd="0" parTransId="{8FB74439-9EC2-4CD2-83C4-CD7913503A52}" sibTransId="{B409B5F4-B759-409B-8406-7B4C706178C2}"/>
    <dgm:cxn modelId="{015379DC-7EC3-4815-BE95-39D7F9A15141}" srcId="{ADFA5CA4-E770-458C-83EB-95738446DBEE}" destId="{99D6CF1B-A269-4352-A5B7-DA56D73267B7}" srcOrd="4" destOrd="0" parTransId="{2191AB68-3A2C-401F-8FC5-F574C17FF47A}" sibTransId="{94FB284C-93BD-4D50-A393-58DA9BA7B970}"/>
    <dgm:cxn modelId="{85032EE1-658B-450D-97A2-21018760A90D}" srcId="{ADFA5CA4-E770-458C-83EB-95738446DBEE}" destId="{3B5780CE-3621-430C-846C-A0C9E508145D}" srcOrd="2" destOrd="0" parTransId="{081A50F3-31EE-4FD5-A087-8584C1E4E27D}" sibTransId="{6C8A772A-AADD-4BAC-87AC-73CAD5C44039}"/>
    <dgm:cxn modelId="{4C5EF3E6-3ECD-4750-8C05-3E88FC8A2B58}" type="presOf" srcId="{DF436008-9A38-4BD8-804B-07705806E712}" destId="{43388CF7-9F39-4F7C-8F1C-0C7456169593}" srcOrd="0" destOrd="0" presId="urn:microsoft.com/office/officeart/2005/8/layout/bProcess2"/>
    <dgm:cxn modelId="{510FA1F5-557C-4FA2-9199-A48C251F6EEF}" type="presOf" srcId="{730F290F-59B4-42FF-A40E-19DBAC749A8F}" destId="{25E1BF65-F1CA-478A-AF0D-EA213FF8275A}" srcOrd="0" destOrd="0" presId="urn:microsoft.com/office/officeart/2005/8/layout/bProcess2"/>
    <dgm:cxn modelId="{5CBC80F6-EE83-479E-A2B7-46676178AB33}" type="presOf" srcId="{2C73D6ED-9251-4282-9392-135B3F37974C}" destId="{39595E88-60AD-4259-BF42-034CE88BD68C}" srcOrd="0" destOrd="0" presId="urn:microsoft.com/office/officeart/2005/8/layout/bProcess2"/>
    <dgm:cxn modelId="{AC7048FB-52FA-40D8-B82D-63B084AB5556}" type="presOf" srcId="{E03AAFD9-C961-428B-ADA6-00172B63E2D1}" destId="{30390499-2C43-4A24-B58C-0EF701D5A3DF}" srcOrd="0" destOrd="0" presId="urn:microsoft.com/office/officeart/2005/8/layout/bProcess2"/>
    <dgm:cxn modelId="{67E75AFC-BABE-415E-9339-7BC033BAA0C5}" type="presOf" srcId="{E81C76F7-A53E-4774-B2B6-AFAC4DF6A23E}" destId="{43933749-7563-4333-A9B8-930C357AEC40}" srcOrd="0" destOrd="0" presId="urn:microsoft.com/office/officeart/2005/8/layout/bProcess2"/>
    <dgm:cxn modelId="{A2130F97-DCA2-48C1-BA7A-47506051D433}" type="presParOf" srcId="{FD88888A-3D1D-44B1-B6F6-3A974C2E6FB1}" destId="{BB7AA1D6-6AF5-4827-A90A-164045307B31}" srcOrd="0" destOrd="0" presId="urn:microsoft.com/office/officeart/2005/8/layout/bProcess2"/>
    <dgm:cxn modelId="{B7746E21-015B-4011-9A33-BB02FAFE3CF2}" type="presParOf" srcId="{FD88888A-3D1D-44B1-B6F6-3A974C2E6FB1}" destId="{43933749-7563-4333-A9B8-930C357AEC40}" srcOrd="1" destOrd="0" presId="urn:microsoft.com/office/officeart/2005/8/layout/bProcess2"/>
    <dgm:cxn modelId="{54F07B3B-836B-4312-9FC4-59C68AF11048}" type="presParOf" srcId="{FD88888A-3D1D-44B1-B6F6-3A974C2E6FB1}" destId="{3F5CB3E1-5B68-48D7-AE3B-C7089E877431}" srcOrd="2" destOrd="0" presId="urn:microsoft.com/office/officeart/2005/8/layout/bProcess2"/>
    <dgm:cxn modelId="{A5D4040B-D20A-4DB9-A2D5-BC21E7224DD5}" type="presParOf" srcId="{3F5CB3E1-5B68-48D7-AE3B-C7089E877431}" destId="{8D28A23F-F618-4450-A915-DF5BE4978F86}" srcOrd="0" destOrd="0" presId="urn:microsoft.com/office/officeart/2005/8/layout/bProcess2"/>
    <dgm:cxn modelId="{A5B4F672-E5F1-4D3C-904A-9F3CD30F47F0}" type="presParOf" srcId="{3F5CB3E1-5B68-48D7-AE3B-C7089E877431}" destId="{7451D748-6F86-4F96-95BE-5276EBEA978F}" srcOrd="1" destOrd="0" presId="urn:microsoft.com/office/officeart/2005/8/layout/bProcess2"/>
    <dgm:cxn modelId="{2BC210A0-1D9E-40FB-8C7F-89A297D3621A}" type="presParOf" srcId="{FD88888A-3D1D-44B1-B6F6-3A974C2E6FB1}" destId="{E8C46847-3EE5-49B6-B8EC-72F28103B286}" srcOrd="3" destOrd="0" presId="urn:microsoft.com/office/officeart/2005/8/layout/bProcess2"/>
    <dgm:cxn modelId="{83D6DF63-D9BF-4C03-9A48-55F78CC171C6}" type="presParOf" srcId="{FD88888A-3D1D-44B1-B6F6-3A974C2E6FB1}" destId="{B77A6C07-992B-452B-BDD8-740070BB5D0B}" srcOrd="4" destOrd="0" presId="urn:microsoft.com/office/officeart/2005/8/layout/bProcess2"/>
    <dgm:cxn modelId="{90E8788E-11C4-4C33-A9AF-DE64A651A530}" type="presParOf" srcId="{B77A6C07-992B-452B-BDD8-740070BB5D0B}" destId="{5702EA88-7A88-4FAA-9327-76B4979DEA46}" srcOrd="0" destOrd="0" presId="urn:microsoft.com/office/officeart/2005/8/layout/bProcess2"/>
    <dgm:cxn modelId="{9B5D9CE7-5CF0-43DD-A7E1-A5D6740ABE2A}" type="presParOf" srcId="{B77A6C07-992B-452B-BDD8-740070BB5D0B}" destId="{A28B7141-DFFD-44D8-A00D-9E0DA353A817}" srcOrd="1" destOrd="0" presId="urn:microsoft.com/office/officeart/2005/8/layout/bProcess2"/>
    <dgm:cxn modelId="{A7C00E38-5591-461B-AEA3-7E2EF80FC726}" type="presParOf" srcId="{FD88888A-3D1D-44B1-B6F6-3A974C2E6FB1}" destId="{78C041E3-1174-4D4B-BD48-FC1E553775C5}" srcOrd="5" destOrd="0" presId="urn:microsoft.com/office/officeart/2005/8/layout/bProcess2"/>
    <dgm:cxn modelId="{9AF1D690-8C81-487E-B6DB-7E26D767A3B1}" type="presParOf" srcId="{FD88888A-3D1D-44B1-B6F6-3A974C2E6FB1}" destId="{B68BCEC0-FF50-44DB-8DD5-166D6405BC5E}" srcOrd="6" destOrd="0" presId="urn:microsoft.com/office/officeart/2005/8/layout/bProcess2"/>
    <dgm:cxn modelId="{6BE4AE29-FAAD-43F7-894F-B46F1E99BEC7}" type="presParOf" srcId="{B68BCEC0-FF50-44DB-8DD5-166D6405BC5E}" destId="{79BFACB9-2862-4CAA-AF8D-942F086C7F4F}" srcOrd="0" destOrd="0" presId="urn:microsoft.com/office/officeart/2005/8/layout/bProcess2"/>
    <dgm:cxn modelId="{B2EC5AD5-B6C1-4788-8DFC-234FE33083A7}" type="presParOf" srcId="{B68BCEC0-FF50-44DB-8DD5-166D6405BC5E}" destId="{CF4D3E53-7AE3-42AB-917C-C42A4EA2EB0A}" srcOrd="1" destOrd="0" presId="urn:microsoft.com/office/officeart/2005/8/layout/bProcess2"/>
    <dgm:cxn modelId="{2868C776-4464-4F5C-BB61-F043E7695E9B}" type="presParOf" srcId="{FD88888A-3D1D-44B1-B6F6-3A974C2E6FB1}" destId="{F7060822-39A7-4B99-AB3E-FD8990EEF532}" srcOrd="7" destOrd="0" presId="urn:microsoft.com/office/officeart/2005/8/layout/bProcess2"/>
    <dgm:cxn modelId="{EDD264BF-4621-4637-9E9B-E0E241406605}" type="presParOf" srcId="{FD88888A-3D1D-44B1-B6F6-3A974C2E6FB1}" destId="{95A93120-5C6C-4017-B433-1DE1B5879FE4}" srcOrd="8" destOrd="0" presId="urn:microsoft.com/office/officeart/2005/8/layout/bProcess2"/>
    <dgm:cxn modelId="{EEF80EEA-AB3A-4DC6-8C97-826C5AAF960D}" type="presParOf" srcId="{95A93120-5C6C-4017-B433-1DE1B5879FE4}" destId="{52806382-0018-43ED-8C90-BD4B02B4AB64}" srcOrd="0" destOrd="0" presId="urn:microsoft.com/office/officeart/2005/8/layout/bProcess2"/>
    <dgm:cxn modelId="{243D524D-DFE9-4AE0-9179-410F04334622}" type="presParOf" srcId="{95A93120-5C6C-4017-B433-1DE1B5879FE4}" destId="{97A65700-16EC-4B3F-A31C-28536B645078}" srcOrd="1" destOrd="0" presId="urn:microsoft.com/office/officeart/2005/8/layout/bProcess2"/>
    <dgm:cxn modelId="{B3092F97-0F51-45B1-ADA4-CB19B252C45D}" type="presParOf" srcId="{FD88888A-3D1D-44B1-B6F6-3A974C2E6FB1}" destId="{45148EED-45E1-4BBF-A0D6-CCDCDB25B060}" srcOrd="9" destOrd="0" presId="urn:microsoft.com/office/officeart/2005/8/layout/bProcess2"/>
    <dgm:cxn modelId="{940035B7-D2DC-441B-8976-59CF3A34DEA3}" type="presParOf" srcId="{FD88888A-3D1D-44B1-B6F6-3A974C2E6FB1}" destId="{2DE078C0-9647-4067-915D-C8FC5FDA3F70}" srcOrd="10" destOrd="0" presId="urn:microsoft.com/office/officeart/2005/8/layout/bProcess2"/>
    <dgm:cxn modelId="{47C6C413-81C3-42F0-A559-19FD4878B04C}" type="presParOf" srcId="{2DE078C0-9647-4067-915D-C8FC5FDA3F70}" destId="{7B514085-A2E4-4B7B-BBCB-20D6D7F3006C}" srcOrd="0" destOrd="0" presId="urn:microsoft.com/office/officeart/2005/8/layout/bProcess2"/>
    <dgm:cxn modelId="{A9B3F79B-829C-4B4D-AADF-3EA04DD7B2B8}" type="presParOf" srcId="{2DE078C0-9647-4067-915D-C8FC5FDA3F70}" destId="{6192E2E3-858C-408B-AADC-A25A15AA5060}" srcOrd="1" destOrd="0" presId="urn:microsoft.com/office/officeart/2005/8/layout/bProcess2"/>
    <dgm:cxn modelId="{9AD3AFBF-46E2-42C7-B224-90E6806D30F2}" type="presParOf" srcId="{FD88888A-3D1D-44B1-B6F6-3A974C2E6FB1}" destId="{25E1BF65-F1CA-478A-AF0D-EA213FF8275A}" srcOrd="11" destOrd="0" presId="urn:microsoft.com/office/officeart/2005/8/layout/bProcess2"/>
    <dgm:cxn modelId="{A332A9C1-52B8-4CA5-B1BF-2D8F948F28E7}" type="presParOf" srcId="{FD88888A-3D1D-44B1-B6F6-3A974C2E6FB1}" destId="{DEAE22D1-C42A-42A5-ACF1-85DF5E8D73CD}" srcOrd="12" destOrd="0" presId="urn:microsoft.com/office/officeart/2005/8/layout/bProcess2"/>
    <dgm:cxn modelId="{8D1B7548-D4AC-4B43-A03B-E2EB0D3BEEEE}" type="presParOf" srcId="{DEAE22D1-C42A-42A5-ACF1-85DF5E8D73CD}" destId="{0646C585-487D-4046-AD59-23B758B1DD42}" srcOrd="0" destOrd="0" presId="urn:microsoft.com/office/officeart/2005/8/layout/bProcess2"/>
    <dgm:cxn modelId="{884D58A3-D997-4BA5-A387-728FC2842D29}" type="presParOf" srcId="{DEAE22D1-C42A-42A5-ACF1-85DF5E8D73CD}" destId="{523EA441-078D-4643-AD43-EF4B96A68B79}" srcOrd="1" destOrd="0" presId="urn:microsoft.com/office/officeart/2005/8/layout/bProcess2"/>
    <dgm:cxn modelId="{F510FF49-A0A3-433F-8E16-C2C1BF45BD3E}" type="presParOf" srcId="{FD88888A-3D1D-44B1-B6F6-3A974C2E6FB1}" destId="{39595E88-60AD-4259-BF42-034CE88BD68C}" srcOrd="13" destOrd="0" presId="urn:microsoft.com/office/officeart/2005/8/layout/bProcess2"/>
    <dgm:cxn modelId="{354C6564-E03A-47C7-AC67-8A35153BEF40}" type="presParOf" srcId="{FD88888A-3D1D-44B1-B6F6-3A974C2E6FB1}" destId="{190B26C9-430F-4ACF-8C32-9B5BC4973F69}" srcOrd="14" destOrd="0" presId="urn:microsoft.com/office/officeart/2005/8/layout/bProcess2"/>
    <dgm:cxn modelId="{358EE671-1B8C-487A-A57B-38EE1ECF8737}" type="presParOf" srcId="{190B26C9-430F-4ACF-8C32-9B5BC4973F69}" destId="{B1D34B14-08BC-4202-A459-324EA04D1CA4}" srcOrd="0" destOrd="0" presId="urn:microsoft.com/office/officeart/2005/8/layout/bProcess2"/>
    <dgm:cxn modelId="{72C14799-84A6-4071-B962-94C93757E0FB}" type="presParOf" srcId="{190B26C9-430F-4ACF-8C32-9B5BC4973F69}" destId="{43388CF7-9F39-4F7C-8F1C-0C7456169593}" srcOrd="1" destOrd="0" presId="urn:microsoft.com/office/officeart/2005/8/layout/bProcess2"/>
    <dgm:cxn modelId="{0BB3DFCF-83CA-41E4-A9E3-AF3997520317}" type="presParOf" srcId="{FD88888A-3D1D-44B1-B6F6-3A974C2E6FB1}" destId="{37B60C7E-A8B9-434F-8B01-B56A9D2294E8}" srcOrd="15" destOrd="0" presId="urn:microsoft.com/office/officeart/2005/8/layout/bProcess2"/>
    <dgm:cxn modelId="{388C4383-6196-4BA3-B39F-D278F37FAB5C}" type="presParOf" srcId="{FD88888A-3D1D-44B1-B6F6-3A974C2E6FB1}" destId="{30390499-2C43-4A24-B58C-0EF701D5A3DF}" srcOrd="1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AA1D6-6AF5-4827-A90A-164045307B31}">
      <dsp:nvSpPr>
        <dsp:cNvPr id="0" name=""/>
        <dsp:cNvSpPr/>
      </dsp:nvSpPr>
      <dsp:spPr>
        <a:xfrm>
          <a:off x="49035" y="893822"/>
          <a:ext cx="2230466" cy="133905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o-RO" sz="1800" b="1" kern="1200" noProof="0" dirty="0">
              <a:latin typeface="Aptos" panose="020B0004020202020204" pitchFamily="34" charset="0"/>
              <a:cs typeface="Times New Roman" panose="02020603050405020304" pitchFamily="18" charset="0"/>
            </a:rPr>
            <a:t>1. </a:t>
          </a:r>
        </a:p>
        <a:p>
          <a:pPr marL="0" lvl="0" indent="0" algn="ctr" defTabSz="800100">
            <a:lnSpc>
              <a:spcPct val="90000"/>
            </a:lnSpc>
            <a:spcBef>
              <a:spcPct val="0"/>
            </a:spcBef>
            <a:spcAft>
              <a:spcPct val="35000"/>
            </a:spcAft>
            <a:buNone/>
          </a:pPr>
          <a:r>
            <a:rPr lang="ro-RO" sz="1600" kern="1200" noProof="0" dirty="0">
              <a:latin typeface="Aptos" panose="020B0004020202020204" pitchFamily="34" charset="0"/>
              <a:cs typeface="Times New Roman" panose="02020603050405020304" pitchFamily="18" charset="0"/>
            </a:rPr>
            <a:t>Introducere. Încadrare în context &amp; stabilirea obiectivelor</a:t>
          </a:r>
        </a:p>
      </dsp:txBody>
      <dsp:txXfrm>
        <a:off x="114402" y="959189"/>
        <a:ext cx="2099732" cy="1208325"/>
      </dsp:txXfrm>
    </dsp:sp>
    <dsp:sp modelId="{43933749-7563-4333-A9B8-930C357AEC40}">
      <dsp:nvSpPr>
        <dsp:cNvPr id="0" name=""/>
        <dsp:cNvSpPr/>
      </dsp:nvSpPr>
      <dsp:spPr>
        <a:xfrm rot="10800000">
          <a:off x="1023553" y="2303240"/>
          <a:ext cx="281431" cy="14915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51D748-6F86-4F96-95BE-5276EBEA978F}">
      <dsp:nvSpPr>
        <dsp:cNvPr id="0" name=""/>
        <dsp:cNvSpPr/>
      </dsp:nvSpPr>
      <dsp:spPr>
        <a:xfrm>
          <a:off x="477731" y="2514313"/>
          <a:ext cx="1373075" cy="119451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ptos" panose="020B0004020202020204" pitchFamily="34" charset="0"/>
              <a:ea typeface="+mn-ea"/>
              <a:cs typeface="Times New Roman" panose="02020603050405020304" pitchFamily="18" charset="0"/>
            </a:rPr>
            <a:t>2. </a:t>
          </a:r>
        </a:p>
        <a:p>
          <a:pPr marL="0" lvl="0" algn="ctr" defTabSz="800100">
            <a:lnSpc>
              <a:spcPct val="90000"/>
            </a:lnSpc>
            <a:spcBef>
              <a:spcPct val="0"/>
            </a:spcBef>
            <a:spcAft>
              <a:spcPct val="35000"/>
            </a:spcAft>
            <a:buNone/>
          </a:pPr>
          <a:r>
            <a:rPr lang="en-US" sz="1600" kern="1200" dirty="0" err="1">
              <a:latin typeface="Aptos" panose="020B0004020202020204" pitchFamily="34" charset="0"/>
              <a:ea typeface="+mn-ea"/>
              <a:cs typeface="Times New Roman" panose="02020603050405020304" pitchFamily="18" charset="0"/>
            </a:rPr>
            <a:t>Studiul</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literaturii</a:t>
          </a:r>
          <a:r>
            <a:rPr lang="en-US" sz="1600" kern="1200" dirty="0">
              <a:latin typeface="Aptos" panose="020B0004020202020204" pitchFamily="34" charset="0"/>
              <a:ea typeface="+mn-ea"/>
              <a:cs typeface="Times New Roman" panose="02020603050405020304" pitchFamily="18" charset="0"/>
            </a:rPr>
            <a:t> de </a:t>
          </a:r>
          <a:r>
            <a:rPr lang="en-US" sz="1600" kern="1200" dirty="0" err="1">
              <a:latin typeface="Aptos" panose="020B0004020202020204" pitchFamily="34" charset="0"/>
              <a:ea typeface="+mn-ea"/>
              <a:cs typeface="Times New Roman" panose="02020603050405020304" pitchFamily="18" charset="0"/>
            </a:rPr>
            <a:t>specialitate</a:t>
          </a:r>
          <a:endParaRPr lang="ro-RO" sz="1600" kern="1200" dirty="0">
            <a:latin typeface="Aptos" panose="020B0004020202020204" pitchFamily="34" charset="0"/>
            <a:ea typeface="+mn-ea"/>
            <a:cs typeface="Times New Roman" panose="02020603050405020304" pitchFamily="18" charset="0"/>
          </a:endParaRPr>
        </a:p>
      </dsp:txBody>
      <dsp:txXfrm>
        <a:off x="536042" y="2572624"/>
        <a:ext cx="1256453" cy="1077888"/>
      </dsp:txXfrm>
    </dsp:sp>
    <dsp:sp modelId="{E8C46847-3EE5-49B6-B8EC-72F28103B286}">
      <dsp:nvSpPr>
        <dsp:cNvPr id="0" name=""/>
        <dsp:cNvSpPr/>
      </dsp:nvSpPr>
      <dsp:spPr>
        <a:xfrm rot="10800000">
          <a:off x="1023553" y="3779182"/>
          <a:ext cx="281431" cy="14915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8B7141-DFFD-44D8-A00D-9E0DA353A817}">
      <dsp:nvSpPr>
        <dsp:cNvPr id="0" name=""/>
        <dsp:cNvSpPr/>
      </dsp:nvSpPr>
      <dsp:spPr>
        <a:xfrm>
          <a:off x="3450" y="3990256"/>
          <a:ext cx="2321636" cy="150781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ptos" panose="020B0004020202020204" pitchFamily="34" charset="0"/>
              <a:ea typeface="+mn-ea"/>
              <a:cs typeface="Times New Roman" panose="02020603050405020304" pitchFamily="18" charset="0"/>
            </a:rPr>
            <a:t>3. </a:t>
          </a:r>
        </a:p>
        <a:p>
          <a:pPr marL="0" lvl="0" algn="ctr" defTabSz="800100">
            <a:lnSpc>
              <a:spcPct val="90000"/>
            </a:lnSpc>
            <a:spcBef>
              <a:spcPct val="0"/>
            </a:spcBef>
            <a:spcAft>
              <a:spcPct val="35000"/>
            </a:spcAft>
            <a:buNone/>
          </a:pPr>
          <a:r>
            <a:rPr lang="en-US" sz="1600" kern="1200" dirty="0" err="1">
              <a:latin typeface="Aptos" panose="020B0004020202020204" pitchFamily="34" charset="0"/>
              <a:ea typeface="+mn-ea"/>
              <a:cs typeface="Times New Roman" panose="02020603050405020304" pitchFamily="18" charset="0"/>
            </a:rPr>
            <a:t>Descrierea</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metodelor</a:t>
          </a:r>
          <a:r>
            <a:rPr lang="en-US" sz="1600" kern="1200" dirty="0">
              <a:latin typeface="Aptos" panose="020B0004020202020204" pitchFamily="34" charset="0"/>
              <a:ea typeface="+mn-ea"/>
              <a:cs typeface="Times New Roman" panose="02020603050405020304" pitchFamily="18" charset="0"/>
            </a:rPr>
            <a:t> de </a:t>
          </a:r>
          <a:r>
            <a:rPr lang="en-US" sz="1600" kern="1200" dirty="0" err="1">
              <a:latin typeface="Aptos" panose="020B0004020202020204" pitchFamily="34" charset="0"/>
              <a:ea typeface="+mn-ea"/>
              <a:cs typeface="Times New Roman" panose="02020603050405020304" pitchFamily="18" charset="0"/>
            </a:rPr>
            <a:t>examinare</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nedistructivă</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şi</a:t>
          </a:r>
          <a:r>
            <a:rPr lang="en-US" sz="1600" kern="1200" dirty="0">
              <a:latin typeface="Aptos" panose="020B0004020202020204" pitchFamily="34" charset="0"/>
              <a:ea typeface="+mn-ea"/>
              <a:cs typeface="Times New Roman" panose="02020603050405020304" pitchFamily="18" charset="0"/>
            </a:rPr>
            <a:t> a </a:t>
          </a:r>
          <a:r>
            <a:rPr lang="en-US" sz="1600" kern="1200" dirty="0" err="1">
              <a:latin typeface="Aptos" panose="020B0004020202020204" pitchFamily="34" charset="0"/>
              <a:ea typeface="+mn-ea"/>
              <a:cs typeface="Times New Roman" panose="02020603050405020304" pitchFamily="18" charset="0"/>
            </a:rPr>
            <a:t>tehnicilor</a:t>
          </a:r>
          <a:r>
            <a:rPr lang="en-US" sz="1600" kern="1200" dirty="0">
              <a:latin typeface="Aptos" panose="020B0004020202020204" pitchFamily="34" charset="0"/>
              <a:ea typeface="+mn-ea"/>
              <a:cs typeface="Times New Roman" panose="02020603050405020304" pitchFamily="18" charset="0"/>
            </a:rPr>
            <a:t> de </a:t>
          </a:r>
          <a:r>
            <a:rPr lang="en-US" sz="1600" kern="1200" dirty="0" err="1">
              <a:latin typeface="Aptos" panose="020B0004020202020204" pitchFamily="34" charset="0"/>
              <a:ea typeface="+mn-ea"/>
              <a:cs typeface="Times New Roman" panose="02020603050405020304" pitchFamily="18" charset="0"/>
            </a:rPr>
            <a:t>procesare</a:t>
          </a:r>
          <a:r>
            <a:rPr lang="en-US" sz="1600" kern="1200" dirty="0">
              <a:latin typeface="Aptos" panose="020B0004020202020204" pitchFamily="34" charset="0"/>
              <a:ea typeface="+mn-ea"/>
              <a:cs typeface="Times New Roman" panose="02020603050405020304" pitchFamily="18" charset="0"/>
            </a:rPr>
            <a:t> a </a:t>
          </a:r>
          <a:r>
            <a:rPr lang="en-US" sz="1600" kern="1200" dirty="0" err="1">
              <a:latin typeface="Aptos" panose="020B0004020202020204" pitchFamily="34" charset="0"/>
              <a:ea typeface="+mn-ea"/>
              <a:cs typeface="Times New Roman" panose="02020603050405020304" pitchFamily="18" charset="0"/>
            </a:rPr>
            <a:t>datelor</a:t>
          </a:r>
          <a:endParaRPr lang="ro-RO" sz="1600" kern="1200" dirty="0">
            <a:latin typeface="Aptos" panose="020B0004020202020204" pitchFamily="34" charset="0"/>
            <a:ea typeface="+mn-ea"/>
            <a:cs typeface="Times New Roman" panose="02020603050405020304" pitchFamily="18" charset="0"/>
          </a:endParaRPr>
        </a:p>
      </dsp:txBody>
      <dsp:txXfrm>
        <a:off x="77056" y="4063862"/>
        <a:ext cx="2174424" cy="1360605"/>
      </dsp:txXfrm>
    </dsp:sp>
    <dsp:sp modelId="{78C041E3-1174-4D4B-BD48-FC1E553775C5}">
      <dsp:nvSpPr>
        <dsp:cNvPr id="0" name=""/>
        <dsp:cNvSpPr/>
      </dsp:nvSpPr>
      <dsp:spPr>
        <a:xfrm rot="5522912">
          <a:off x="2506536" y="4722629"/>
          <a:ext cx="281431" cy="14915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4D3E53-7AE3-42AB-917C-C42A4EA2EB0A}">
      <dsp:nvSpPr>
        <dsp:cNvPr id="0" name=""/>
        <dsp:cNvSpPr/>
      </dsp:nvSpPr>
      <dsp:spPr>
        <a:xfrm>
          <a:off x="2958802" y="4216200"/>
          <a:ext cx="2727739" cy="128187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ptos" panose="020B0004020202020204" pitchFamily="34" charset="0"/>
              <a:ea typeface="+mn-ea"/>
              <a:cs typeface="Times New Roman" panose="02020603050405020304" pitchFamily="18" charset="0"/>
            </a:rPr>
            <a:t>4. </a:t>
          </a:r>
        </a:p>
        <a:p>
          <a:pPr marL="0" lvl="0" algn="ctr" defTabSz="800100">
            <a:lnSpc>
              <a:spcPct val="90000"/>
            </a:lnSpc>
            <a:spcBef>
              <a:spcPct val="0"/>
            </a:spcBef>
            <a:spcAft>
              <a:spcPct val="35000"/>
            </a:spcAft>
            <a:buNone/>
          </a:pPr>
          <a:r>
            <a:rPr lang="en-US" sz="1600" kern="1200" dirty="0" err="1">
              <a:latin typeface="Aptos" panose="020B0004020202020204" pitchFamily="34" charset="0"/>
              <a:ea typeface="+mn-ea"/>
              <a:cs typeface="Times New Roman" panose="02020603050405020304" pitchFamily="18" charset="0"/>
            </a:rPr>
            <a:t>Dezvoltarea</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conceptului</a:t>
          </a:r>
          <a:r>
            <a:rPr lang="en-US" sz="1600" kern="1200" dirty="0">
              <a:latin typeface="Aptos" panose="020B0004020202020204" pitchFamily="34" charset="0"/>
              <a:ea typeface="+mn-ea"/>
              <a:cs typeface="Times New Roman" panose="02020603050405020304" pitchFamily="18" charset="0"/>
            </a:rPr>
            <a:t> de </a:t>
          </a:r>
          <a:r>
            <a:rPr lang="en-US" sz="1600" kern="1200" dirty="0" err="1">
              <a:latin typeface="Aptos" panose="020B0004020202020204" pitchFamily="34" charset="0"/>
              <a:ea typeface="+mn-ea"/>
              <a:cs typeface="Times New Roman" panose="02020603050405020304" pitchFamily="18" charset="0"/>
            </a:rPr>
            <a:t>Imagistica</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Ultrasonică</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Spectrală</a:t>
          </a:r>
          <a:endParaRPr lang="ro-RO" sz="1600" kern="1200" dirty="0">
            <a:latin typeface="Aptos" panose="020B0004020202020204" pitchFamily="34" charset="0"/>
            <a:ea typeface="+mn-ea"/>
            <a:cs typeface="Times New Roman" panose="02020603050405020304" pitchFamily="18" charset="0"/>
          </a:endParaRPr>
        </a:p>
      </dsp:txBody>
      <dsp:txXfrm>
        <a:off x="3021378" y="4278776"/>
        <a:ext cx="2602587" cy="1156720"/>
      </dsp:txXfrm>
    </dsp:sp>
    <dsp:sp modelId="{F7060822-39A7-4B99-AB3E-FD8990EEF532}">
      <dsp:nvSpPr>
        <dsp:cNvPr id="0" name=""/>
        <dsp:cNvSpPr/>
      </dsp:nvSpPr>
      <dsp:spPr>
        <a:xfrm>
          <a:off x="4181955" y="3996683"/>
          <a:ext cx="281431" cy="14915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A65700-16EC-4B3F-A31C-28536B645078}">
      <dsp:nvSpPr>
        <dsp:cNvPr id="0" name=""/>
        <dsp:cNvSpPr/>
      </dsp:nvSpPr>
      <dsp:spPr>
        <a:xfrm>
          <a:off x="2727132" y="2820702"/>
          <a:ext cx="3191078" cy="11140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ptos" panose="020B0004020202020204" pitchFamily="34" charset="0"/>
              <a:ea typeface="+mn-ea"/>
              <a:cs typeface="Times New Roman" panose="02020603050405020304" pitchFamily="18" charset="0"/>
            </a:rPr>
            <a:t>5.</a:t>
          </a:r>
        </a:p>
        <a:p>
          <a:pPr marL="0" lvl="0" algn="ctr" defTabSz="711200">
            <a:lnSpc>
              <a:spcPct val="90000"/>
            </a:lnSpc>
            <a:spcBef>
              <a:spcPct val="0"/>
            </a:spcBef>
            <a:spcAft>
              <a:spcPct val="35000"/>
            </a:spcAft>
            <a:buNone/>
          </a:pPr>
          <a:r>
            <a:rPr lang="en-US" sz="1600" kern="1200" dirty="0">
              <a:latin typeface="Aptos" panose="020B0004020202020204" pitchFamily="34" charset="0"/>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Aplicarea</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conceptului</a:t>
          </a:r>
          <a:r>
            <a:rPr lang="en-US" sz="1600" kern="1200" dirty="0">
              <a:latin typeface="Aptos" panose="020B0004020202020204" pitchFamily="34" charset="0"/>
              <a:ea typeface="+mn-ea"/>
              <a:cs typeface="Times New Roman" panose="02020603050405020304" pitchFamily="18" charset="0"/>
            </a:rPr>
            <a:t> la </a:t>
          </a:r>
          <a:r>
            <a:rPr lang="en-US" sz="1600" kern="1200" dirty="0" err="1">
              <a:latin typeface="Aptos" panose="020B0004020202020204" pitchFamily="34" charset="0"/>
              <a:ea typeface="+mn-ea"/>
              <a:cs typeface="Times New Roman" panose="02020603050405020304" pitchFamily="18" charset="0"/>
            </a:rPr>
            <a:t>obţinerea</a:t>
          </a:r>
          <a:r>
            <a:rPr lang="en-US" sz="1600" kern="1200" dirty="0">
              <a:latin typeface="Aptos" panose="020B0004020202020204" pitchFamily="34" charset="0"/>
              <a:ea typeface="+mn-ea"/>
              <a:cs typeface="Times New Roman" panose="02020603050405020304" pitchFamily="18" charset="0"/>
            </a:rPr>
            <a:t> de </a:t>
          </a:r>
          <a:r>
            <a:rPr lang="en-US" sz="1600" kern="1200" dirty="0" err="1">
              <a:latin typeface="Aptos" panose="020B0004020202020204" pitchFamily="34" charset="0"/>
              <a:ea typeface="+mn-ea"/>
              <a:cs typeface="Times New Roman" panose="02020603050405020304" pitchFamily="18" charset="0"/>
            </a:rPr>
            <a:t>imagini</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spectrale</a:t>
          </a:r>
          <a:r>
            <a:rPr lang="en-US" sz="1600" kern="1200" dirty="0">
              <a:latin typeface="Aptos" panose="020B0004020202020204" pitchFamily="34" charset="0"/>
              <a:ea typeface="+mn-ea"/>
              <a:cs typeface="Times New Roman" panose="02020603050405020304" pitchFamily="18" charset="0"/>
            </a:rPr>
            <a:t> pe probe cu </a:t>
          </a:r>
          <a:r>
            <a:rPr lang="en-US" sz="1600" kern="1200" dirty="0" err="1">
              <a:latin typeface="Aptos" panose="020B0004020202020204" pitchFamily="34" charset="0"/>
              <a:ea typeface="+mn-ea"/>
              <a:cs typeface="Times New Roman" panose="02020603050405020304" pitchFamily="18" charset="0"/>
            </a:rPr>
            <a:t>defecte</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artificiale</a:t>
          </a:r>
          <a:endParaRPr lang="ro-RO" sz="1600" kern="1200" dirty="0">
            <a:latin typeface="Aptos" panose="020B0004020202020204" pitchFamily="34" charset="0"/>
            <a:ea typeface="+mn-ea"/>
            <a:cs typeface="Times New Roman" panose="02020603050405020304" pitchFamily="18" charset="0"/>
          </a:endParaRPr>
        </a:p>
      </dsp:txBody>
      <dsp:txXfrm>
        <a:off x="2781516" y="2875086"/>
        <a:ext cx="3082310" cy="1005298"/>
      </dsp:txXfrm>
    </dsp:sp>
    <dsp:sp modelId="{45148EED-45E1-4BBF-A0D6-CCDCDB25B060}">
      <dsp:nvSpPr>
        <dsp:cNvPr id="0" name=""/>
        <dsp:cNvSpPr/>
      </dsp:nvSpPr>
      <dsp:spPr>
        <a:xfrm>
          <a:off x="4181955" y="2601185"/>
          <a:ext cx="281431" cy="14915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92E2E3-858C-408B-AADC-A25A15AA5060}">
      <dsp:nvSpPr>
        <dsp:cNvPr id="0" name=""/>
        <dsp:cNvSpPr/>
      </dsp:nvSpPr>
      <dsp:spPr>
        <a:xfrm>
          <a:off x="2733699" y="297273"/>
          <a:ext cx="3177943" cy="224199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ptos" panose="020B0004020202020204" pitchFamily="34" charset="0"/>
              <a:ea typeface="+mn-ea"/>
              <a:cs typeface="Times New Roman" panose="02020603050405020304" pitchFamily="18" charset="0"/>
            </a:rPr>
            <a:t>6. </a:t>
          </a:r>
        </a:p>
        <a:p>
          <a:pPr marL="0" lvl="0" algn="ctr" defTabSz="800100">
            <a:lnSpc>
              <a:spcPct val="90000"/>
            </a:lnSpc>
            <a:spcBef>
              <a:spcPct val="0"/>
            </a:spcBef>
            <a:spcAft>
              <a:spcPct val="35000"/>
            </a:spcAft>
            <a:buNone/>
          </a:pPr>
          <a:r>
            <a:rPr lang="en-US" sz="1600" kern="1200" dirty="0">
              <a:latin typeface="Aptos" panose="020B0004020202020204" pitchFamily="34" charset="0"/>
              <a:ea typeface="+mn-ea"/>
              <a:cs typeface="Times New Roman" panose="02020603050405020304" pitchFamily="18" charset="0"/>
            </a:rPr>
            <a:t>M</a:t>
          </a:r>
          <a:r>
            <a:rPr lang="ro-RO" sz="1600" kern="1200" dirty="0" err="1">
              <a:latin typeface="Aptos" panose="020B0004020202020204" pitchFamily="34" charset="0"/>
              <a:ea typeface="+mn-ea"/>
              <a:cs typeface="Times New Roman" panose="02020603050405020304" pitchFamily="18" charset="0"/>
            </a:rPr>
            <a:t>etodologia</a:t>
          </a:r>
          <a:r>
            <a:rPr lang="ro-RO" sz="1600" kern="1200" dirty="0">
              <a:latin typeface="Aptos" panose="020B0004020202020204" pitchFamily="34" charset="0"/>
              <a:ea typeface="+mn-ea"/>
              <a:cs typeface="Times New Roman" panose="02020603050405020304" pitchFamily="18" charset="0"/>
            </a:rPr>
            <a:t> de obținere </a:t>
          </a:r>
          <a:r>
            <a:rPr lang="en-US" sz="1600" kern="1200" dirty="0" err="1">
              <a:latin typeface="Aptos" panose="020B0004020202020204" pitchFamily="34" charset="0"/>
              <a:ea typeface="+mn-ea"/>
              <a:cs typeface="Times New Roman" panose="02020603050405020304" pitchFamily="18" charset="0"/>
            </a:rPr>
            <a:t>şi</a:t>
          </a:r>
          <a:r>
            <a:rPr lang="ro-RO" sz="1600" kern="1200" dirty="0">
              <a:latin typeface="Aptos" panose="020B0004020202020204" pitchFamily="34" charset="0"/>
              <a:ea typeface="+mn-ea"/>
              <a:cs typeface="Times New Roman" panose="02020603050405020304" pitchFamily="18" charset="0"/>
            </a:rPr>
            <a:t> caracterizare a probelor cu discontinuități naturale prelevate din piese forjate </a:t>
          </a:r>
          <a:r>
            <a:rPr lang="ro-RO" sz="1600" kern="1200" noProof="0" dirty="0">
              <a:latin typeface="Aptos" panose="020B0004020202020204" pitchFamily="34" charset="0"/>
              <a:cs typeface="Times New Roman" panose="02020603050405020304" pitchFamily="18" charset="0"/>
            </a:rPr>
            <a:t>î</a:t>
          </a:r>
          <a:r>
            <a:rPr lang="ro-RO" sz="1600" kern="1200" dirty="0">
              <a:latin typeface="Aptos" panose="020B0004020202020204" pitchFamily="34" charset="0"/>
              <a:ea typeface="+mn-ea"/>
              <a:cs typeface="Times New Roman" panose="02020603050405020304" pitchFamily="18" charset="0"/>
            </a:rPr>
            <a:t>n scopul utilizării </a:t>
          </a:r>
          <a:r>
            <a:rPr lang="en-US" sz="1600" kern="1200" dirty="0">
              <a:latin typeface="Aptos" panose="020B0004020202020204" pitchFamily="34" charset="0"/>
              <a:ea typeface="+mn-ea"/>
              <a:cs typeface="Times New Roman" panose="02020603050405020304" pitchFamily="18" charset="0"/>
            </a:rPr>
            <a:t>lor</a:t>
          </a:r>
          <a:r>
            <a:rPr lang="ro-RO" sz="1600" kern="1200" dirty="0">
              <a:latin typeface="Aptos" panose="020B0004020202020204" pitchFamily="34" charset="0"/>
              <a:ea typeface="+mn-ea"/>
              <a:cs typeface="Times New Roman" panose="02020603050405020304" pitchFamily="18" charset="0"/>
            </a:rPr>
            <a:t> ca probe de antrenament al rețele</a:t>
          </a:r>
          <a:r>
            <a:rPr lang="en-US" sz="1600" kern="1200" dirty="0">
              <a:latin typeface="Aptos" panose="020B0004020202020204" pitchFamily="34" charset="0"/>
              <a:ea typeface="+mn-ea"/>
              <a:cs typeface="Times New Roman" panose="02020603050405020304" pitchFamily="18" charset="0"/>
            </a:rPr>
            <a:t>lor</a:t>
          </a:r>
          <a:r>
            <a:rPr lang="ro-RO" sz="1600" kern="1200" dirty="0">
              <a:latin typeface="Aptos" panose="020B0004020202020204" pitchFamily="34" charset="0"/>
              <a:ea typeface="+mn-ea"/>
              <a:cs typeface="Times New Roman" panose="02020603050405020304" pitchFamily="18" charset="0"/>
            </a:rPr>
            <a:t> neuronale capabile să proceseze imagini spectrale complexe</a:t>
          </a:r>
        </a:p>
      </dsp:txBody>
      <dsp:txXfrm>
        <a:off x="2843144" y="406718"/>
        <a:ext cx="2959053" cy="2023107"/>
      </dsp:txXfrm>
    </dsp:sp>
    <dsp:sp modelId="{25E1BF65-F1CA-478A-AF0D-EA213FF8275A}">
      <dsp:nvSpPr>
        <dsp:cNvPr id="0" name=""/>
        <dsp:cNvSpPr/>
      </dsp:nvSpPr>
      <dsp:spPr>
        <a:xfrm rot="5229027">
          <a:off x="5978472" y="1254270"/>
          <a:ext cx="281431" cy="14915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3EA441-078D-4643-AD43-EF4B96A68B79}">
      <dsp:nvSpPr>
        <dsp:cNvPr id="0" name=""/>
        <dsp:cNvSpPr/>
      </dsp:nvSpPr>
      <dsp:spPr>
        <a:xfrm>
          <a:off x="6320256" y="297273"/>
          <a:ext cx="2286893" cy="192930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ptos" panose="020B0004020202020204" pitchFamily="34" charset="0"/>
              <a:ea typeface="+mn-ea"/>
              <a:cs typeface="Times New Roman" panose="02020603050405020304" pitchFamily="18" charset="0"/>
            </a:rPr>
            <a:t>7. </a:t>
          </a:r>
        </a:p>
        <a:p>
          <a:pPr marL="0" lvl="0" algn="ctr" defTabSz="800100">
            <a:lnSpc>
              <a:spcPct val="90000"/>
            </a:lnSpc>
            <a:spcBef>
              <a:spcPct val="0"/>
            </a:spcBef>
            <a:spcAft>
              <a:spcPct val="35000"/>
            </a:spcAft>
            <a:buNone/>
          </a:pPr>
          <a:r>
            <a:rPr lang="en-US" sz="1600" kern="1200" dirty="0">
              <a:latin typeface="Aptos" panose="020B0004020202020204" pitchFamily="34" charset="0"/>
              <a:ea typeface="+mn-ea"/>
              <a:cs typeface="Times New Roman" panose="02020603050405020304" pitchFamily="18" charset="0"/>
            </a:rPr>
            <a:t>P</a:t>
          </a:r>
          <a:r>
            <a:rPr lang="ro-RO" sz="1600" kern="1200" dirty="0" err="1">
              <a:latin typeface="Aptos" panose="020B0004020202020204" pitchFamily="34" charset="0"/>
              <a:ea typeface="+mn-ea"/>
              <a:cs typeface="Times New Roman" panose="02020603050405020304" pitchFamily="18" charset="0"/>
            </a:rPr>
            <a:t>rocesarea</a:t>
          </a:r>
          <a:r>
            <a:rPr lang="ro-RO" sz="1600" kern="1200" dirty="0">
              <a:latin typeface="Aptos" panose="020B0004020202020204" pitchFamily="34" charset="0"/>
              <a:ea typeface="+mn-ea"/>
              <a:cs typeface="Times New Roman" panose="02020603050405020304" pitchFamily="18" charset="0"/>
            </a:rPr>
            <a:t> imaginilor spectrale cu rețele neuronale </a:t>
          </a:r>
          <a:r>
            <a:rPr lang="en-US" sz="1600" kern="1200" dirty="0">
              <a:latin typeface="Aptos" panose="020B0004020202020204" pitchFamily="34" charset="0"/>
              <a:ea typeface="+mn-ea"/>
              <a:cs typeface="Times New Roman" panose="02020603050405020304" pitchFamily="18" charset="0"/>
            </a:rPr>
            <a:t>&amp; </a:t>
          </a:r>
          <a:r>
            <a:rPr lang="ro-RO" sz="1600" kern="1200" dirty="0">
              <a:latin typeface="Aptos" panose="020B0004020202020204" pitchFamily="34" charset="0"/>
              <a:ea typeface="+mn-ea"/>
              <a:cs typeface="Times New Roman" panose="02020603050405020304" pitchFamily="18" charset="0"/>
            </a:rPr>
            <a:t>arhitectura sistem</a:t>
          </a:r>
          <a:r>
            <a:rPr lang="en-US" sz="1600" kern="1200" dirty="0" err="1">
              <a:latin typeface="Aptos" panose="020B0004020202020204" pitchFamily="34" charset="0"/>
              <a:ea typeface="+mn-ea"/>
              <a:cs typeface="Times New Roman" panose="02020603050405020304" pitchFamily="18" charset="0"/>
            </a:rPr>
            <a:t>ului</a:t>
          </a:r>
          <a:r>
            <a:rPr lang="en-US" sz="1600" kern="1200" dirty="0">
              <a:latin typeface="Aptos" panose="020B0004020202020204" pitchFamily="34" charset="0"/>
              <a:ea typeface="+mn-ea"/>
              <a:cs typeface="Times New Roman" panose="02020603050405020304" pitchFamily="18" charset="0"/>
            </a:rPr>
            <a:t> </a:t>
          </a:r>
          <a:r>
            <a:rPr lang="ro-RO" sz="1600" kern="1200" dirty="0">
              <a:latin typeface="Aptos" panose="020B0004020202020204" pitchFamily="34" charset="0"/>
              <a:ea typeface="+mn-ea"/>
              <a:cs typeface="Times New Roman" panose="02020603050405020304" pitchFamily="18" charset="0"/>
            </a:rPr>
            <a:t> </a:t>
          </a:r>
          <a:r>
            <a:rPr lang="en-US" sz="1600" kern="1200" dirty="0">
              <a:latin typeface="Aptos" panose="020B0004020202020204" pitchFamily="34" charset="0"/>
              <a:ea typeface="+mn-ea"/>
              <a:cs typeface="Times New Roman" panose="02020603050405020304" pitchFamily="18" charset="0"/>
            </a:rPr>
            <a:t>FLAWTIS de </a:t>
          </a:r>
          <a:r>
            <a:rPr lang="en-US" sz="1600" kern="1200" dirty="0" err="1">
              <a:latin typeface="Aptos" panose="020B0004020202020204" pitchFamily="34" charset="0"/>
              <a:ea typeface="+mn-ea"/>
              <a:cs typeface="Times New Roman" panose="02020603050405020304" pitchFamily="18" charset="0"/>
            </a:rPr>
            <a:t>interogare</a:t>
          </a:r>
          <a:r>
            <a:rPr lang="en-US" sz="1600" kern="1200" dirty="0">
              <a:latin typeface="Aptos" panose="020B0004020202020204" pitchFamily="34" charset="0"/>
              <a:ea typeface="+mn-ea"/>
              <a:cs typeface="Times New Roman" panose="02020603050405020304" pitchFamily="18" charset="0"/>
            </a:rPr>
            <a:t> a </a:t>
          </a:r>
          <a:r>
            <a:rPr lang="en-US" sz="1600" kern="1200" dirty="0" err="1">
              <a:latin typeface="Aptos" panose="020B0004020202020204" pitchFamily="34" charset="0"/>
              <a:ea typeface="+mn-ea"/>
              <a:cs typeface="Times New Roman" panose="02020603050405020304" pitchFamily="18" charset="0"/>
            </a:rPr>
            <a:t>naturii</a:t>
          </a:r>
          <a:r>
            <a:rPr lang="en-US" sz="1600" kern="1200" dirty="0">
              <a:latin typeface="Aptos" panose="020B0004020202020204" pitchFamily="34" charset="0"/>
              <a:ea typeface="+mn-ea"/>
              <a:cs typeface="Times New Roman" panose="02020603050405020304" pitchFamily="18" charset="0"/>
            </a:rPr>
            <a:t> </a:t>
          </a:r>
          <a:r>
            <a:rPr lang="en-US" sz="1600" kern="1200" dirty="0" err="1">
              <a:latin typeface="Aptos" panose="020B0004020202020204" pitchFamily="34" charset="0"/>
              <a:ea typeface="+mn-ea"/>
              <a:cs typeface="Times New Roman" panose="02020603050405020304" pitchFamily="18" charset="0"/>
            </a:rPr>
            <a:t>defectelor</a:t>
          </a:r>
          <a:endParaRPr lang="ro-RO" sz="1600" kern="1200" dirty="0">
            <a:latin typeface="Aptos" panose="020B0004020202020204" pitchFamily="34" charset="0"/>
            <a:ea typeface="+mn-ea"/>
            <a:cs typeface="Times New Roman" panose="02020603050405020304" pitchFamily="18" charset="0"/>
          </a:endParaRPr>
        </a:p>
      </dsp:txBody>
      <dsp:txXfrm>
        <a:off x="6414437" y="391454"/>
        <a:ext cx="2098531" cy="1740945"/>
      </dsp:txXfrm>
    </dsp:sp>
    <dsp:sp modelId="{39595E88-60AD-4259-BF42-034CE88BD68C}">
      <dsp:nvSpPr>
        <dsp:cNvPr id="0" name=""/>
        <dsp:cNvSpPr/>
      </dsp:nvSpPr>
      <dsp:spPr>
        <a:xfrm rot="10800000">
          <a:off x="7322986" y="2296938"/>
          <a:ext cx="281431" cy="14915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388CF7-9F39-4F7C-8F1C-0C7456169593}">
      <dsp:nvSpPr>
        <dsp:cNvPr id="0" name=""/>
        <dsp:cNvSpPr/>
      </dsp:nvSpPr>
      <dsp:spPr>
        <a:xfrm>
          <a:off x="6353838" y="2508012"/>
          <a:ext cx="2219728" cy="168267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Aptos" panose="020B0004020202020204" pitchFamily="34" charset="0"/>
              <a:ea typeface="+mn-ea"/>
              <a:cs typeface="Times New Roman" panose="02020603050405020304" pitchFamily="18" charset="0"/>
            </a:rPr>
            <a:t>8. </a:t>
          </a:r>
        </a:p>
        <a:p>
          <a:pPr marL="0" lvl="0" algn="ctr" defTabSz="800100">
            <a:lnSpc>
              <a:spcPct val="90000"/>
            </a:lnSpc>
            <a:spcBef>
              <a:spcPct val="0"/>
            </a:spcBef>
            <a:spcAft>
              <a:spcPct val="35000"/>
            </a:spcAft>
            <a:buNone/>
          </a:pPr>
          <a:r>
            <a:rPr lang="ro-RO" sz="1600" kern="1200">
              <a:latin typeface="Aptos" panose="020B0004020202020204" pitchFamily="34" charset="0"/>
              <a:ea typeface="+mn-ea"/>
              <a:cs typeface="Times New Roman" panose="02020603050405020304" pitchFamily="18" charset="0"/>
            </a:rPr>
            <a:t>Aplicații industriale ale </a:t>
          </a:r>
          <a:r>
            <a:rPr lang="en-US" sz="1600" kern="1200">
              <a:latin typeface="Aptos" panose="020B0004020202020204" pitchFamily="34" charset="0"/>
              <a:ea typeface="+mn-ea"/>
              <a:cs typeface="Times New Roman" panose="02020603050405020304" pitchFamily="18" charset="0"/>
            </a:rPr>
            <a:t>i</a:t>
          </a:r>
          <a:r>
            <a:rPr lang="ro-RO" sz="1600" kern="1200">
              <a:latin typeface="Aptos" panose="020B0004020202020204" pitchFamily="34" charset="0"/>
              <a:ea typeface="+mn-ea"/>
              <a:cs typeface="Times New Roman" panose="02020603050405020304" pitchFamily="18" charset="0"/>
            </a:rPr>
            <a:t>magisticii </a:t>
          </a:r>
          <a:r>
            <a:rPr lang="en-US" sz="1600" kern="1200">
              <a:latin typeface="Aptos" panose="020B0004020202020204" pitchFamily="34" charset="0"/>
              <a:ea typeface="+mn-ea"/>
              <a:cs typeface="Times New Roman" panose="02020603050405020304" pitchFamily="18" charset="0"/>
            </a:rPr>
            <a:t>u</a:t>
          </a:r>
          <a:r>
            <a:rPr lang="ro-RO" sz="1600" kern="1200">
              <a:latin typeface="Aptos" panose="020B0004020202020204" pitchFamily="34" charset="0"/>
              <a:ea typeface="+mn-ea"/>
              <a:cs typeface="Times New Roman" panose="02020603050405020304" pitchFamily="18" charset="0"/>
            </a:rPr>
            <a:t>ltrasonice si ale </a:t>
          </a:r>
          <a:r>
            <a:rPr lang="en-US" sz="1600" kern="1200">
              <a:latin typeface="Aptos" panose="020B0004020202020204" pitchFamily="34" charset="0"/>
              <a:ea typeface="+mn-ea"/>
              <a:cs typeface="Times New Roman" panose="02020603050405020304" pitchFamily="18" charset="0"/>
            </a:rPr>
            <a:t>s</a:t>
          </a:r>
          <a:r>
            <a:rPr lang="ro-RO" sz="1600" kern="1200">
              <a:latin typeface="Aptos" panose="020B0004020202020204" pitchFamily="34" charset="0"/>
              <a:ea typeface="+mn-ea"/>
              <a:cs typeface="Times New Roman" panose="02020603050405020304" pitchFamily="18" charset="0"/>
            </a:rPr>
            <a:t>pectroscopiei </a:t>
          </a:r>
          <a:r>
            <a:rPr lang="en-US" sz="1600" kern="1200">
              <a:latin typeface="Aptos" panose="020B0004020202020204" pitchFamily="34" charset="0"/>
              <a:ea typeface="+mn-ea"/>
              <a:cs typeface="Times New Roman" panose="02020603050405020304" pitchFamily="18" charset="0"/>
            </a:rPr>
            <a:t>u</a:t>
          </a:r>
          <a:r>
            <a:rPr lang="ro-RO" sz="1600" kern="1200">
              <a:latin typeface="Aptos" panose="020B0004020202020204" pitchFamily="34" charset="0"/>
              <a:ea typeface="+mn-ea"/>
              <a:cs typeface="Times New Roman" panose="02020603050405020304" pitchFamily="18" charset="0"/>
            </a:rPr>
            <a:t>ltrasonice</a:t>
          </a:r>
          <a:r>
            <a:rPr lang="en-US" sz="1600" kern="1200">
              <a:latin typeface="Aptos" panose="020B0004020202020204" pitchFamily="34" charset="0"/>
              <a:ea typeface="+mn-ea"/>
              <a:cs typeface="Times New Roman" panose="02020603050405020304" pitchFamily="18" charset="0"/>
            </a:rPr>
            <a:t> dezvoltate de autor</a:t>
          </a:r>
          <a:endParaRPr lang="ro-RO" sz="1600" kern="1200" dirty="0">
            <a:latin typeface="Aptos" panose="020B0004020202020204" pitchFamily="34" charset="0"/>
            <a:ea typeface="+mn-ea"/>
            <a:cs typeface="Times New Roman" panose="02020603050405020304" pitchFamily="18" charset="0"/>
          </a:endParaRPr>
        </a:p>
      </dsp:txBody>
      <dsp:txXfrm>
        <a:off x="6435979" y="2590153"/>
        <a:ext cx="2055446" cy="1518389"/>
      </dsp:txXfrm>
    </dsp:sp>
    <dsp:sp modelId="{37B60C7E-A8B9-434F-8B01-B56A9D2294E8}">
      <dsp:nvSpPr>
        <dsp:cNvPr id="0" name=""/>
        <dsp:cNvSpPr/>
      </dsp:nvSpPr>
      <dsp:spPr>
        <a:xfrm rot="10800000">
          <a:off x="7322986" y="4261041"/>
          <a:ext cx="281431" cy="14915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390499-2C43-4A24-B58C-0EF701D5A3DF}">
      <dsp:nvSpPr>
        <dsp:cNvPr id="0" name=""/>
        <dsp:cNvSpPr/>
      </dsp:nvSpPr>
      <dsp:spPr>
        <a:xfrm>
          <a:off x="6824925" y="4472114"/>
          <a:ext cx="1277554" cy="10567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Aptos" panose="020B0004020202020204" pitchFamily="34" charset="0"/>
              <a:ea typeface="+mn-ea"/>
              <a:cs typeface="Times New Roman" panose="02020603050405020304" pitchFamily="18" charset="0"/>
            </a:rPr>
            <a:t>9. </a:t>
          </a:r>
        </a:p>
        <a:p>
          <a:pPr marL="0" lvl="0" algn="ctr" defTabSz="800100">
            <a:lnSpc>
              <a:spcPct val="90000"/>
            </a:lnSpc>
            <a:spcBef>
              <a:spcPct val="0"/>
            </a:spcBef>
            <a:spcAft>
              <a:spcPct val="35000"/>
            </a:spcAft>
            <a:buNone/>
          </a:pPr>
          <a:r>
            <a:rPr lang="en-US" sz="1600" kern="1200">
              <a:latin typeface="Aptos" panose="020B0004020202020204" pitchFamily="34" charset="0"/>
              <a:ea typeface="+mn-ea"/>
              <a:cs typeface="Times New Roman" panose="02020603050405020304" pitchFamily="18" charset="0"/>
            </a:rPr>
            <a:t>Concluzii si contribu</a:t>
          </a:r>
          <a:r>
            <a:rPr lang="ro-RO" sz="1600" kern="1200">
              <a:latin typeface="Aptos" panose="020B0004020202020204" pitchFamily="34" charset="0"/>
              <a:ea typeface="+mn-ea"/>
              <a:cs typeface="Times New Roman" panose="02020603050405020304" pitchFamily="18" charset="0"/>
            </a:rPr>
            <a:t>ț</a:t>
          </a:r>
          <a:r>
            <a:rPr lang="en-US" sz="1600" kern="1200">
              <a:latin typeface="Aptos" panose="020B0004020202020204" pitchFamily="34" charset="0"/>
              <a:ea typeface="+mn-ea"/>
              <a:cs typeface="Times New Roman" panose="02020603050405020304" pitchFamily="18" charset="0"/>
            </a:rPr>
            <a:t>ii personale</a:t>
          </a:r>
          <a:endParaRPr lang="ro-RO" sz="1600" kern="1200" dirty="0">
            <a:latin typeface="Aptos" panose="020B0004020202020204" pitchFamily="34" charset="0"/>
            <a:ea typeface="+mn-ea"/>
            <a:cs typeface="Times New Roman" panose="02020603050405020304" pitchFamily="18" charset="0"/>
          </a:endParaRPr>
        </a:p>
      </dsp:txBody>
      <dsp:txXfrm>
        <a:off x="6876511" y="4523700"/>
        <a:ext cx="1174382" cy="95356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A458E3-0839-40A6-80FE-AD07683C83A6}" type="datetimeFigureOut">
              <a:rPr lang="en-US" smtClean="0"/>
              <a:t>6/19/2025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BAECB-0C85-41A8-829D-AA44A50396AA}" type="slidenum">
              <a:rPr lang="en-US" smtClean="0"/>
              <a:t>‹#›</a:t>
            </a:fld>
            <a:endParaRPr lang="en-US"/>
          </a:p>
        </p:txBody>
      </p:sp>
    </p:spTree>
    <p:extLst>
      <p:ext uri="{BB962C8B-B14F-4D97-AF65-F5344CB8AC3E}">
        <p14:creationId xmlns:p14="http://schemas.microsoft.com/office/powerpoint/2010/main" val="293911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1</a:t>
            </a:fld>
            <a:endParaRPr lang="en-US"/>
          </a:p>
        </p:txBody>
      </p:sp>
    </p:spTree>
    <p:extLst>
      <p:ext uri="{BB962C8B-B14F-4D97-AF65-F5344CB8AC3E}">
        <p14:creationId xmlns:p14="http://schemas.microsoft.com/office/powerpoint/2010/main" val="24400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14</a:t>
            </a:fld>
            <a:endParaRPr lang="en-US"/>
          </a:p>
        </p:txBody>
      </p:sp>
    </p:spTree>
    <p:extLst>
      <p:ext uri="{BB962C8B-B14F-4D97-AF65-F5344CB8AC3E}">
        <p14:creationId xmlns:p14="http://schemas.microsoft.com/office/powerpoint/2010/main" val="4238884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16</a:t>
            </a:fld>
            <a:endParaRPr lang="en-US"/>
          </a:p>
        </p:txBody>
      </p:sp>
    </p:spTree>
    <p:extLst>
      <p:ext uri="{BB962C8B-B14F-4D97-AF65-F5344CB8AC3E}">
        <p14:creationId xmlns:p14="http://schemas.microsoft.com/office/powerpoint/2010/main" val="410232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17</a:t>
            </a:fld>
            <a:endParaRPr lang="en-US"/>
          </a:p>
        </p:txBody>
      </p:sp>
    </p:spTree>
    <p:extLst>
      <p:ext uri="{BB962C8B-B14F-4D97-AF65-F5344CB8AC3E}">
        <p14:creationId xmlns:p14="http://schemas.microsoft.com/office/powerpoint/2010/main" val="2532252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19</a:t>
            </a:fld>
            <a:endParaRPr lang="en-US"/>
          </a:p>
        </p:txBody>
      </p:sp>
    </p:spTree>
    <p:extLst>
      <p:ext uri="{BB962C8B-B14F-4D97-AF65-F5344CB8AC3E}">
        <p14:creationId xmlns:p14="http://schemas.microsoft.com/office/powerpoint/2010/main" val="810395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21</a:t>
            </a:fld>
            <a:endParaRPr lang="en-US"/>
          </a:p>
        </p:txBody>
      </p:sp>
    </p:spTree>
    <p:extLst>
      <p:ext uri="{BB962C8B-B14F-4D97-AF65-F5344CB8AC3E}">
        <p14:creationId xmlns:p14="http://schemas.microsoft.com/office/powerpoint/2010/main" val="1615160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22</a:t>
            </a:fld>
            <a:endParaRPr lang="en-US"/>
          </a:p>
        </p:txBody>
      </p:sp>
    </p:spTree>
    <p:extLst>
      <p:ext uri="{BB962C8B-B14F-4D97-AF65-F5344CB8AC3E}">
        <p14:creationId xmlns:p14="http://schemas.microsoft.com/office/powerpoint/2010/main" val="2189034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23</a:t>
            </a:fld>
            <a:endParaRPr lang="en-US"/>
          </a:p>
        </p:txBody>
      </p:sp>
    </p:spTree>
    <p:extLst>
      <p:ext uri="{BB962C8B-B14F-4D97-AF65-F5344CB8AC3E}">
        <p14:creationId xmlns:p14="http://schemas.microsoft.com/office/powerpoint/2010/main" val="106375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26</a:t>
            </a:fld>
            <a:endParaRPr lang="en-US"/>
          </a:p>
        </p:txBody>
      </p:sp>
    </p:spTree>
    <p:extLst>
      <p:ext uri="{BB962C8B-B14F-4D97-AF65-F5344CB8AC3E}">
        <p14:creationId xmlns:p14="http://schemas.microsoft.com/office/powerpoint/2010/main" val="1788274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28</a:t>
            </a:fld>
            <a:endParaRPr lang="en-US"/>
          </a:p>
        </p:txBody>
      </p:sp>
    </p:spTree>
    <p:extLst>
      <p:ext uri="{BB962C8B-B14F-4D97-AF65-F5344CB8AC3E}">
        <p14:creationId xmlns:p14="http://schemas.microsoft.com/office/powerpoint/2010/main" val="3762735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29</a:t>
            </a:fld>
            <a:endParaRPr lang="en-US"/>
          </a:p>
        </p:txBody>
      </p:sp>
    </p:spTree>
    <p:extLst>
      <p:ext uri="{BB962C8B-B14F-4D97-AF65-F5344CB8AC3E}">
        <p14:creationId xmlns:p14="http://schemas.microsoft.com/office/powerpoint/2010/main" val="129653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4</a:t>
            </a:fld>
            <a:endParaRPr lang="en-US"/>
          </a:p>
        </p:txBody>
      </p:sp>
    </p:spTree>
    <p:extLst>
      <p:ext uri="{BB962C8B-B14F-4D97-AF65-F5344CB8AC3E}">
        <p14:creationId xmlns:p14="http://schemas.microsoft.com/office/powerpoint/2010/main" val="2754266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31</a:t>
            </a:fld>
            <a:endParaRPr lang="en-US"/>
          </a:p>
        </p:txBody>
      </p:sp>
    </p:spTree>
    <p:extLst>
      <p:ext uri="{BB962C8B-B14F-4D97-AF65-F5344CB8AC3E}">
        <p14:creationId xmlns:p14="http://schemas.microsoft.com/office/powerpoint/2010/main" val="2479464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32</a:t>
            </a:fld>
            <a:endParaRPr lang="en-US"/>
          </a:p>
        </p:txBody>
      </p:sp>
    </p:spTree>
    <p:extLst>
      <p:ext uri="{BB962C8B-B14F-4D97-AF65-F5344CB8AC3E}">
        <p14:creationId xmlns:p14="http://schemas.microsoft.com/office/powerpoint/2010/main" val="2557148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33</a:t>
            </a:fld>
            <a:endParaRPr lang="en-US"/>
          </a:p>
        </p:txBody>
      </p:sp>
    </p:spTree>
    <p:extLst>
      <p:ext uri="{BB962C8B-B14F-4D97-AF65-F5344CB8AC3E}">
        <p14:creationId xmlns:p14="http://schemas.microsoft.com/office/powerpoint/2010/main" val="1597125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34</a:t>
            </a:fld>
            <a:endParaRPr lang="en-US"/>
          </a:p>
        </p:txBody>
      </p:sp>
    </p:spTree>
    <p:extLst>
      <p:ext uri="{BB962C8B-B14F-4D97-AF65-F5344CB8AC3E}">
        <p14:creationId xmlns:p14="http://schemas.microsoft.com/office/powerpoint/2010/main" val="82720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ADF46-1633-425F-B3ED-709304230B98}" type="slidenum">
              <a:rPr lang="en-US" smtClean="0"/>
              <a:t>5</a:t>
            </a:fld>
            <a:endParaRPr lang="en-US"/>
          </a:p>
        </p:txBody>
      </p:sp>
    </p:spTree>
    <p:extLst>
      <p:ext uri="{BB962C8B-B14F-4D97-AF65-F5344CB8AC3E}">
        <p14:creationId xmlns:p14="http://schemas.microsoft.com/office/powerpoint/2010/main" val="165684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6</a:t>
            </a:fld>
            <a:endParaRPr lang="en-US"/>
          </a:p>
        </p:txBody>
      </p:sp>
    </p:spTree>
    <p:extLst>
      <p:ext uri="{BB962C8B-B14F-4D97-AF65-F5344CB8AC3E}">
        <p14:creationId xmlns:p14="http://schemas.microsoft.com/office/powerpoint/2010/main" val="182526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8</a:t>
            </a:fld>
            <a:endParaRPr lang="en-US"/>
          </a:p>
        </p:txBody>
      </p:sp>
    </p:spTree>
    <p:extLst>
      <p:ext uri="{BB962C8B-B14F-4D97-AF65-F5344CB8AC3E}">
        <p14:creationId xmlns:p14="http://schemas.microsoft.com/office/powerpoint/2010/main" val="246728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10</a:t>
            </a:fld>
            <a:endParaRPr lang="en-US"/>
          </a:p>
        </p:txBody>
      </p:sp>
    </p:spTree>
    <p:extLst>
      <p:ext uri="{BB962C8B-B14F-4D97-AF65-F5344CB8AC3E}">
        <p14:creationId xmlns:p14="http://schemas.microsoft.com/office/powerpoint/2010/main" val="111613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11</a:t>
            </a:fld>
            <a:endParaRPr lang="en-US"/>
          </a:p>
        </p:txBody>
      </p:sp>
    </p:spTree>
    <p:extLst>
      <p:ext uri="{BB962C8B-B14F-4D97-AF65-F5344CB8AC3E}">
        <p14:creationId xmlns:p14="http://schemas.microsoft.com/office/powerpoint/2010/main" val="355773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12</a:t>
            </a:fld>
            <a:endParaRPr lang="en-US"/>
          </a:p>
        </p:txBody>
      </p:sp>
    </p:spTree>
    <p:extLst>
      <p:ext uri="{BB962C8B-B14F-4D97-AF65-F5344CB8AC3E}">
        <p14:creationId xmlns:p14="http://schemas.microsoft.com/office/powerpoint/2010/main" val="3352692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BAECB-0C85-41A8-829D-AA44A50396AA}" type="slidenum">
              <a:rPr lang="en-US" smtClean="0"/>
              <a:t>13</a:t>
            </a:fld>
            <a:endParaRPr lang="en-US"/>
          </a:p>
        </p:txBody>
      </p:sp>
    </p:spTree>
    <p:extLst>
      <p:ext uri="{BB962C8B-B14F-4D97-AF65-F5344CB8AC3E}">
        <p14:creationId xmlns:p14="http://schemas.microsoft.com/office/powerpoint/2010/main" val="251202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DAE5BE-7B0A-474C-8D40-648FDC410595}" type="datetime1">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6DB81-CD70-4855-B278-F901BB3266E1}" type="slidenum">
              <a:rPr lang="en-US" smtClean="0"/>
              <a:t>‹#›</a:t>
            </a:fld>
            <a:endParaRPr lang="en-US"/>
          </a:p>
        </p:txBody>
      </p:sp>
    </p:spTree>
    <p:extLst>
      <p:ext uri="{BB962C8B-B14F-4D97-AF65-F5344CB8AC3E}">
        <p14:creationId xmlns:p14="http://schemas.microsoft.com/office/powerpoint/2010/main" val="262278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10065F-9E26-4F2B-A24B-C9259D896449}" type="datetime1">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6DB81-CD70-4855-B278-F901BB3266E1}" type="slidenum">
              <a:rPr lang="en-US" smtClean="0"/>
              <a:t>‹#›</a:t>
            </a:fld>
            <a:endParaRPr lang="en-US"/>
          </a:p>
        </p:txBody>
      </p:sp>
    </p:spTree>
    <p:extLst>
      <p:ext uri="{BB962C8B-B14F-4D97-AF65-F5344CB8AC3E}">
        <p14:creationId xmlns:p14="http://schemas.microsoft.com/office/powerpoint/2010/main" val="299830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583DD-92AB-4C4E-89E6-5107F20DA50F}" type="datetime1">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6DB81-CD70-4855-B278-F901BB3266E1}" type="slidenum">
              <a:rPr lang="en-US" smtClean="0"/>
              <a:t>‹#›</a:t>
            </a:fld>
            <a:endParaRPr lang="en-US"/>
          </a:p>
        </p:txBody>
      </p:sp>
    </p:spTree>
    <p:extLst>
      <p:ext uri="{BB962C8B-B14F-4D97-AF65-F5344CB8AC3E}">
        <p14:creationId xmlns:p14="http://schemas.microsoft.com/office/powerpoint/2010/main" val="114920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389A76-51C8-4F37-9E27-787C7734749C}" type="datetime1">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6DB81-CD70-4855-B278-F901BB3266E1}" type="slidenum">
              <a:rPr lang="en-US" smtClean="0"/>
              <a:t>‹#›</a:t>
            </a:fld>
            <a:endParaRPr lang="en-US"/>
          </a:p>
        </p:txBody>
      </p:sp>
    </p:spTree>
    <p:extLst>
      <p:ext uri="{BB962C8B-B14F-4D97-AF65-F5344CB8AC3E}">
        <p14:creationId xmlns:p14="http://schemas.microsoft.com/office/powerpoint/2010/main" val="428670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F4CCC6-F083-45A0-8D84-B8AF115E2381}" type="datetime1">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6DB81-CD70-4855-B278-F901BB3266E1}" type="slidenum">
              <a:rPr lang="en-US" smtClean="0"/>
              <a:t>‹#›</a:t>
            </a:fld>
            <a:endParaRPr lang="en-US"/>
          </a:p>
        </p:txBody>
      </p:sp>
    </p:spTree>
    <p:extLst>
      <p:ext uri="{BB962C8B-B14F-4D97-AF65-F5344CB8AC3E}">
        <p14:creationId xmlns:p14="http://schemas.microsoft.com/office/powerpoint/2010/main" val="269236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7D1BBD-A87C-4E43-94B5-BDFEA63A674F}" type="datetime1">
              <a:rPr lang="en-US" smtClean="0"/>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6DB81-CD70-4855-B278-F901BB3266E1}" type="slidenum">
              <a:rPr lang="en-US" smtClean="0"/>
              <a:t>‹#›</a:t>
            </a:fld>
            <a:endParaRPr lang="en-US"/>
          </a:p>
        </p:txBody>
      </p:sp>
    </p:spTree>
    <p:extLst>
      <p:ext uri="{BB962C8B-B14F-4D97-AF65-F5344CB8AC3E}">
        <p14:creationId xmlns:p14="http://schemas.microsoft.com/office/powerpoint/2010/main" val="1180314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512B69-35D8-4C1D-BB63-BF4AC350D35E}" type="datetime1">
              <a:rPr lang="en-US" smtClean="0"/>
              <a:t>6/19/2025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6DB81-CD70-4855-B278-F901BB3266E1}" type="slidenum">
              <a:rPr lang="en-US" smtClean="0"/>
              <a:t>‹#›</a:t>
            </a:fld>
            <a:endParaRPr lang="en-US"/>
          </a:p>
        </p:txBody>
      </p:sp>
    </p:spTree>
    <p:extLst>
      <p:ext uri="{BB962C8B-B14F-4D97-AF65-F5344CB8AC3E}">
        <p14:creationId xmlns:p14="http://schemas.microsoft.com/office/powerpoint/2010/main" val="332540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5C0EAF-7286-4645-BC67-08DB495AD0F8}" type="datetime1">
              <a:rPr lang="en-US" smtClean="0"/>
              <a:t>6/19/2025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6DB81-CD70-4855-B278-F901BB3266E1}" type="slidenum">
              <a:rPr lang="en-US" smtClean="0"/>
              <a:t>‹#›</a:t>
            </a:fld>
            <a:endParaRPr lang="en-US"/>
          </a:p>
        </p:txBody>
      </p:sp>
    </p:spTree>
    <p:extLst>
      <p:ext uri="{BB962C8B-B14F-4D97-AF65-F5344CB8AC3E}">
        <p14:creationId xmlns:p14="http://schemas.microsoft.com/office/powerpoint/2010/main" val="15329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8D8E7-A20C-4EC3-8CF2-6049D04421C3}" type="datetime1">
              <a:rPr lang="en-US" smtClean="0"/>
              <a:t>6/19/2025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6DB81-CD70-4855-B278-F901BB3266E1}" type="slidenum">
              <a:rPr lang="en-US" smtClean="0"/>
              <a:t>‹#›</a:t>
            </a:fld>
            <a:endParaRPr lang="en-US"/>
          </a:p>
        </p:txBody>
      </p:sp>
    </p:spTree>
    <p:extLst>
      <p:ext uri="{BB962C8B-B14F-4D97-AF65-F5344CB8AC3E}">
        <p14:creationId xmlns:p14="http://schemas.microsoft.com/office/powerpoint/2010/main" val="352626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1A24C1-551A-46D5-A2C4-FC61334BEE6C}" type="datetime1">
              <a:rPr lang="en-US" smtClean="0"/>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6DB81-CD70-4855-B278-F901BB3266E1}" type="slidenum">
              <a:rPr lang="en-US" smtClean="0"/>
              <a:t>‹#›</a:t>
            </a:fld>
            <a:endParaRPr lang="en-US"/>
          </a:p>
        </p:txBody>
      </p:sp>
    </p:spTree>
    <p:extLst>
      <p:ext uri="{BB962C8B-B14F-4D97-AF65-F5344CB8AC3E}">
        <p14:creationId xmlns:p14="http://schemas.microsoft.com/office/powerpoint/2010/main" val="393547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D596A4-38F6-4CE9-8DD4-BBF560C71F6C}" type="datetime1">
              <a:rPr lang="en-US" smtClean="0"/>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6DB81-CD70-4855-B278-F901BB3266E1}" type="slidenum">
              <a:rPr lang="en-US" smtClean="0"/>
              <a:t>‹#›</a:t>
            </a:fld>
            <a:endParaRPr lang="en-US"/>
          </a:p>
        </p:txBody>
      </p:sp>
    </p:spTree>
    <p:extLst>
      <p:ext uri="{BB962C8B-B14F-4D97-AF65-F5344CB8AC3E}">
        <p14:creationId xmlns:p14="http://schemas.microsoft.com/office/powerpoint/2010/main" val="412110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CB076-2B1B-4A16-8D6F-07BD349F2054}" type="datetime1">
              <a:rPr lang="en-US" smtClean="0"/>
              <a:t>6/19/2025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6DB81-CD70-4855-B278-F901BB3266E1}" type="slidenum">
              <a:rPr lang="en-US" smtClean="0"/>
              <a:t>‹#›</a:t>
            </a:fld>
            <a:endParaRPr lang="en-US"/>
          </a:p>
        </p:txBody>
      </p:sp>
    </p:spTree>
    <p:extLst>
      <p:ext uri="{BB962C8B-B14F-4D97-AF65-F5344CB8AC3E}">
        <p14:creationId xmlns:p14="http://schemas.microsoft.com/office/powerpoint/2010/main" val="1845280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soare.marian@nuclear-ndt.ro"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76AF3F-68D2-45D2-BD30-6B80FC8E1687}"/>
              </a:ext>
            </a:extLst>
          </p:cNvPr>
          <p:cNvSpPr/>
          <p:nvPr/>
        </p:nvSpPr>
        <p:spPr>
          <a:xfrm>
            <a:off x="0" y="2383262"/>
            <a:ext cx="9144000" cy="21125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10" descr="Image result for tool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3" name="Title 1"/>
          <p:cNvSpPr>
            <a:spLocks noGrp="1"/>
          </p:cNvSpPr>
          <p:nvPr>
            <p:ph type="ctrTitle"/>
          </p:nvPr>
        </p:nvSpPr>
        <p:spPr>
          <a:xfrm>
            <a:off x="0" y="2435289"/>
            <a:ext cx="9144000" cy="1298511"/>
          </a:xfrm>
        </p:spPr>
        <p:txBody>
          <a:bodyPr>
            <a:noAutofit/>
          </a:bodyPr>
          <a:lstStyle/>
          <a:p>
            <a:br>
              <a:rPr lang="en-US" sz="2000" dirty="0"/>
            </a:br>
            <a:br>
              <a:rPr lang="en-US" sz="2000" dirty="0"/>
            </a:br>
            <a:r>
              <a:rPr lang="ro-RO" sz="2400" b="1" dirty="0">
                <a:latin typeface="Times New Roman" panose="02020603050405020304" pitchFamily="18" charset="0"/>
                <a:cs typeface="Times New Roman" panose="02020603050405020304" pitchFamily="18" charset="0"/>
              </a:rPr>
              <a:t>Analiza naturii defectelor din  materiale metalice prin  imagistică  </a:t>
            </a:r>
            <a:br>
              <a:rPr lang="en-US" sz="2400" b="1" dirty="0">
                <a:latin typeface="Times New Roman" panose="02020603050405020304" pitchFamily="18" charset="0"/>
                <a:cs typeface="Times New Roman" panose="02020603050405020304" pitchFamily="18" charset="0"/>
              </a:rPr>
            </a:br>
            <a:r>
              <a:rPr lang="ro-RO" sz="2400" b="1" dirty="0">
                <a:latin typeface="Times New Roman" panose="02020603050405020304" pitchFamily="18" charset="0"/>
                <a:cs typeface="Times New Roman" panose="02020603050405020304" pitchFamily="18" charset="0"/>
              </a:rPr>
              <a:t>şi  spectroscopie  ultrasonică. Procesarea cu retele neuronale</a:t>
            </a:r>
            <a:br>
              <a:rPr lang="en-GB" sz="2400" b="1" dirty="0">
                <a:latin typeface="Times New Roman" panose="02020603050405020304" pitchFamily="18" charset="0"/>
                <a:cs typeface="Times New Roman" panose="02020603050405020304" pitchFamily="18" charset="0"/>
              </a:rPr>
            </a:br>
            <a:r>
              <a:rPr lang="ro-RO" sz="2400" i="1" dirty="0">
                <a:latin typeface="Times New Roman" panose="02020603050405020304" pitchFamily="18" charset="0"/>
                <a:cs typeface="Times New Roman" panose="02020603050405020304" pitchFamily="18" charset="0"/>
              </a:rPr>
              <a:t>Defects analysis in metallic materials using ultrasonic imaging and spectroscopy. Neural networks data processing</a:t>
            </a:r>
            <a:br>
              <a:rPr lang="en-GB" sz="2400" i="1" dirty="0">
                <a:latin typeface="Times New Roman" panose="02020603050405020304" pitchFamily="18" charset="0"/>
                <a:cs typeface="Times New Roman" panose="02020603050405020304" pitchFamily="18" charset="0"/>
              </a:rPr>
            </a:br>
            <a:r>
              <a:rPr lang="ro-RO" sz="2000" i="1" dirty="0"/>
              <a:t> </a:t>
            </a:r>
            <a:br>
              <a:rPr lang="en-GB" sz="2000" dirty="0"/>
            </a:br>
            <a:endParaRPr lang="vi-VN" sz="2000" b="1" dirty="0">
              <a:solidFill>
                <a:srgbClr val="002060"/>
              </a:solidFill>
              <a:ea typeface="Roboto Black" panose="020B0604020202020204" charset="0"/>
              <a:cs typeface="Roboto Black" panose="020B0604020202020204" charset="0"/>
            </a:endParaRPr>
          </a:p>
        </p:txBody>
      </p:sp>
      <p:sp>
        <p:nvSpPr>
          <p:cNvPr id="24" name="Subtitle 2"/>
          <p:cNvSpPr>
            <a:spLocks noGrp="1"/>
          </p:cNvSpPr>
          <p:nvPr>
            <p:ph type="subTitle" idx="1"/>
          </p:nvPr>
        </p:nvSpPr>
        <p:spPr>
          <a:xfrm>
            <a:off x="460375" y="4643054"/>
            <a:ext cx="8683625" cy="799814"/>
          </a:xfrm>
        </p:spPr>
        <p:txBody>
          <a:bodyPr>
            <a:noAutofit/>
          </a:bodyPr>
          <a:lstStyle/>
          <a:p>
            <a:r>
              <a:rPr lang="ro-RO" sz="2000" b="1" dirty="0">
                <a:solidFill>
                  <a:schemeClr val="tx1"/>
                </a:solidFill>
              </a:rPr>
              <a:t>Dr. Marian Soare</a:t>
            </a:r>
            <a:br>
              <a:rPr lang="en-GB" sz="2000" b="1" dirty="0">
                <a:solidFill>
                  <a:schemeClr val="tx1"/>
                </a:solidFill>
              </a:rPr>
            </a:br>
            <a:r>
              <a:rPr lang="ro-RO" sz="2000" b="1" dirty="0">
                <a:solidFill>
                  <a:schemeClr val="tx1"/>
                </a:solidFill>
              </a:rPr>
              <a:t>Nuclear NDT Research &amp; Services S.R.L</a:t>
            </a:r>
            <a:r>
              <a:rPr lang="en-US" sz="2000" b="1" dirty="0">
                <a:solidFill>
                  <a:schemeClr val="tx1"/>
                </a:solidFill>
              </a:rPr>
              <a:t>.</a:t>
            </a:r>
            <a:endParaRPr lang="en-US" sz="2000" b="1" dirty="0">
              <a:solidFill>
                <a:schemeClr val="tx1"/>
              </a:solidFill>
              <a:latin typeface="Times New Roman" panose="02020603050405020304" pitchFamily="18" charset="0"/>
              <a:ea typeface="Roboto" panose="02000000000000000000" pitchFamily="2" charset="0"/>
              <a:cs typeface="Times New Roman" panose="02020603050405020304" pitchFamily="18" charset="0"/>
            </a:endParaRPr>
          </a:p>
          <a:p>
            <a:pPr algn="r"/>
            <a:endParaRPr lang="en-US" sz="2000" b="1" dirty="0">
              <a:solidFill>
                <a:schemeClr val="bg1">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a:p>
            <a:endParaRPr lang="vi-VN" sz="2000" b="1" dirty="0">
              <a:solidFill>
                <a:schemeClr val="bg1">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466A97C6-0FC3-4C3D-9333-982F7016AAB4}"/>
              </a:ext>
            </a:extLst>
          </p:cNvPr>
          <p:cNvSpPr/>
          <p:nvPr/>
        </p:nvSpPr>
        <p:spPr>
          <a:xfrm>
            <a:off x="1447800" y="762000"/>
            <a:ext cx="6248400" cy="369332"/>
          </a:xfrm>
          <a:prstGeom prst="rect">
            <a:avLst/>
          </a:prstGeom>
        </p:spPr>
        <p:txBody>
          <a:bodyPr wrap="square">
            <a:spAutoFit/>
          </a:bodyPr>
          <a:lstStyle/>
          <a:p>
            <a:pPr lvl="0" algn="ctr">
              <a:spcBef>
                <a:spcPct val="20000"/>
              </a:spcBef>
            </a:pPr>
            <a:r>
              <a:rPr lang="en-US" b="1" dirty="0" err="1">
                <a:solidFill>
                  <a:prstClr val="white">
                    <a:lumMod val="50000"/>
                  </a:prstClr>
                </a:solidFill>
                <a:latin typeface="+mj-lt"/>
                <a:ea typeface="Roboto" panose="02000000000000000000" pitchFamily="2" charset="0"/>
                <a:cs typeface="Roboto" panose="02000000000000000000" pitchFamily="2" charset="0"/>
              </a:rPr>
              <a:t>Simpozion</a:t>
            </a:r>
            <a:r>
              <a:rPr lang="en-US" b="1" dirty="0">
                <a:solidFill>
                  <a:prstClr val="white">
                    <a:lumMod val="50000"/>
                  </a:prstClr>
                </a:solidFill>
                <a:latin typeface="+mj-lt"/>
                <a:ea typeface="Roboto" panose="02000000000000000000" pitchFamily="2" charset="0"/>
                <a:cs typeface="Roboto" panose="02000000000000000000" pitchFamily="2" charset="0"/>
              </a:rPr>
              <a:t> AROEND 2025 – Ed. 31, </a:t>
            </a:r>
            <a:r>
              <a:rPr lang="en-US" b="1" dirty="0" err="1">
                <a:solidFill>
                  <a:prstClr val="white">
                    <a:lumMod val="50000"/>
                  </a:prstClr>
                </a:solidFill>
                <a:latin typeface="+mj-lt"/>
                <a:ea typeface="Roboto" panose="02000000000000000000" pitchFamily="2" charset="0"/>
                <a:cs typeface="Roboto" panose="02000000000000000000" pitchFamily="2" charset="0"/>
              </a:rPr>
              <a:t>Mamaia</a:t>
            </a:r>
            <a:r>
              <a:rPr lang="en-US" b="1" dirty="0">
                <a:solidFill>
                  <a:prstClr val="white">
                    <a:lumMod val="50000"/>
                  </a:prstClr>
                </a:solidFill>
                <a:latin typeface="+mj-lt"/>
                <a:ea typeface="Roboto" panose="02000000000000000000" pitchFamily="2" charset="0"/>
                <a:cs typeface="Roboto" panose="02000000000000000000" pitchFamily="2" charset="0"/>
              </a:rPr>
              <a:t> - Romania </a:t>
            </a:r>
            <a:endParaRPr lang="vi-VN" b="1" dirty="0">
              <a:solidFill>
                <a:prstClr val="white">
                  <a:lumMod val="50000"/>
                </a:prstClr>
              </a:solidFill>
              <a:latin typeface="+mj-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3357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76DB38-D392-4962-B81A-43018D66951C}"/>
              </a:ext>
            </a:extLst>
          </p:cNvPr>
          <p:cNvGrpSpPr/>
          <p:nvPr/>
        </p:nvGrpSpPr>
        <p:grpSpPr>
          <a:xfrm>
            <a:off x="-1319" y="254777"/>
            <a:ext cx="9155458" cy="909418"/>
            <a:chOff x="-1319" y="254777"/>
            <a:chExt cx="9155458" cy="909418"/>
          </a:xfrm>
        </p:grpSpPr>
        <p:sp>
          <p:nvSpPr>
            <p:cNvPr id="5" name="TextBox 4">
              <a:extLst>
                <a:ext uri="{FF2B5EF4-FFF2-40B4-BE49-F238E27FC236}">
                  <a16:creationId xmlns:a16="http://schemas.microsoft.com/office/drawing/2014/main" id="{6D98660B-D457-4CF0-B407-B928D04325D8}"/>
                </a:ext>
              </a:extLst>
            </p:cNvPr>
            <p:cNvSpPr txBox="1"/>
            <p:nvPr/>
          </p:nvSpPr>
          <p:spPr>
            <a:xfrm>
              <a:off x="10139" y="517864"/>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Imagistica</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ultrasonică</a:t>
              </a:r>
              <a:endPar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F2145719-F917-440A-B443-871B5845056B}"/>
                </a:ext>
              </a:extLst>
            </p:cNvPr>
            <p:cNvSpPr txBox="1"/>
            <p:nvPr/>
          </p:nvSpPr>
          <p:spPr>
            <a:xfrm>
              <a:off x="-1319" y="254777"/>
              <a:ext cx="9144000" cy="461665"/>
            </a:xfrm>
            <a:prstGeom prst="rect">
              <a:avLst/>
            </a:prstGeom>
            <a:noFill/>
          </p:spPr>
          <p:txBody>
            <a:bodyPr wrap="square" rtlCol="0">
              <a:spAutoFit/>
            </a:bodyPr>
            <a:lstStyle/>
            <a:p>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Metode</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de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examinare</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si</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tehnici</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de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procesare</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datelor</a:t>
              </a:r>
              <a:endPar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endParaRPr>
            </a:p>
          </p:txBody>
        </p:sp>
      </p:grpSp>
      <p:pic>
        <p:nvPicPr>
          <p:cNvPr id="2049" name="Picture 2569">
            <a:extLst>
              <a:ext uri="{FF2B5EF4-FFF2-40B4-BE49-F238E27FC236}">
                <a16:creationId xmlns:a16="http://schemas.microsoft.com/office/drawing/2014/main" id="{9BEA1AAA-D902-B643-D74E-28CCC0BB8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192" y="1164195"/>
            <a:ext cx="3014723" cy="19055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109">
            <a:extLst>
              <a:ext uri="{FF2B5EF4-FFF2-40B4-BE49-F238E27FC236}">
                <a16:creationId xmlns:a16="http://schemas.microsoft.com/office/drawing/2014/main" id="{F6464B0D-0C9E-8470-C611-AAFE828F98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1015" y="3865769"/>
            <a:ext cx="2773073" cy="22189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DCB3A70-88B0-D35D-C52E-0D27407D3A8C}"/>
              </a:ext>
            </a:extLst>
          </p:cNvPr>
          <p:cNvSpPr txBox="1"/>
          <p:nvPr/>
        </p:nvSpPr>
        <p:spPr>
          <a:xfrm>
            <a:off x="4623295" y="3069728"/>
            <a:ext cx="4268519" cy="707886"/>
          </a:xfrm>
          <a:prstGeom prst="rect">
            <a:avLst/>
          </a:prstGeom>
          <a:noFill/>
        </p:spPr>
        <p:txBody>
          <a:bodyPr wrap="square">
            <a:spAutoFit/>
          </a:bodyPr>
          <a:lstStyle/>
          <a:p>
            <a:pPr algn="ctr"/>
            <a:r>
              <a:rPr lang="ro-RO" sz="1000" i="1" dirty="0">
                <a:effectLst/>
                <a:latin typeface="Times New Roman" panose="02020603050405020304" pitchFamily="18" charset="0"/>
                <a:cs typeface="Times New Roman" panose="02020603050405020304" pitchFamily="18" charset="0"/>
              </a:rPr>
              <a:t>Fig. 3.2. 1. </a:t>
            </a:r>
            <a:r>
              <a:rPr lang="ro-RO" sz="1000" b="1" i="1" dirty="0">
                <a:effectLst/>
                <a:latin typeface="Times New Roman" panose="02020603050405020304" pitchFamily="18" charset="0"/>
                <a:cs typeface="Times New Roman" panose="02020603050405020304" pitchFamily="18" charset="0"/>
              </a:rPr>
              <a:t>Reprezentare tipică A-</a:t>
            </a:r>
            <a:r>
              <a:rPr lang="ro-RO" sz="1000" b="1" i="1" dirty="0" err="1">
                <a:effectLst/>
                <a:latin typeface="Times New Roman" panose="02020603050405020304" pitchFamily="18" charset="0"/>
                <a:cs typeface="Times New Roman" panose="02020603050405020304" pitchFamily="18" charset="0"/>
              </a:rPr>
              <a:t>scan</a:t>
            </a:r>
            <a:r>
              <a:rPr lang="ro-RO" sz="1000" i="1" dirty="0">
                <a:effectLst/>
                <a:latin typeface="Times New Roman" panose="02020603050405020304" pitchFamily="18" charset="0"/>
                <a:cs typeface="Times New Roman" panose="02020603050405020304" pitchFamily="18" charset="0"/>
              </a:rPr>
              <a:t>. Semnalele de ecou s-au obținut la examinarea unei suduri cap la cap pe o tabla cu grosimea de 10 mm.. Ecoul aflat pe poarta monitorului corespunde unui defect de tip lipsa de topire aflat la adâncimea Da = 6,48 mm având diametrul echivalent ER = 1,03 mm.</a:t>
            </a:r>
            <a:endParaRPr lang="ro-RO" sz="10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A668DD4-B3CE-A713-AB0A-C50520AB0328}"/>
              </a:ext>
            </a:extLst>
          </p:cNvPr>
          <p:cNvSpPr txBox="1"/>
          <p:nvPr/>
        </p:nvSpPr>
        <p:spPr>
          <a:xfrm>
            <a:off x="4426524" y="6063137"/>
            <a:ext cx="4662054" cy="553998"/>
          </a:xfrm>
          <a:prstGeom prst="rect">
            <a:avLst/>
          </a:prstGeom>
          <a:noFill/>
        </p:spPr>
        <p:txBody>
          <a:bodyPr wrap="square">
            <a:spAutoFit/>
          </a:bodyPr>
          <a:lstStyle>
            <a:defPPr>
              <a:defRPr lang="en-US"/>
            </a:defPPr>
            <a:lvl1pPr algn="ctr">
              <a:defRPr sz="1000" i="1">
                <a:effectLst/>
                <a:latin typeface="Times New Roman" panose="02020603050405020304" pitchFamily="18" charset="0"/>
                <a:cs typeface="Times New Roman" panose="02020603050405020304" pitchFamily="18" charset="0"/>
              </a:defRPr>
            </a:lvl1pPr>
          </a:lstStyle>
          <a:p>
            <a:r>
              <a:rPr lang="ro-RO" dirty="0"/>
              <a:t>Fig. 3.2. 2. Semnal A-</a:t>
            </a:r>
            <a:r>
              <a:rPr lang="ro-RO" dirty="0" err="1"/>
              <a:t>scan</a:t>
            </a:r>
            <a:r>
              <a:rPr lang="ro-RO" dirty="0"/>
              <a:t> tipic pentru tehnica de examinare prin imersie. Se pot observa, succesiv – de la stânga la dreapta, impulsul de emisie, ecoul de suprafață, ecoul de defect (pe poarta monitorului) si ecoul de fund. </a:t>
            </a:r>
          </a:p>
        </p:txBody>
      </p:sp>
      <p:sp>
        <p:nvSpPr>
          <p:cNvPr id="15" name="TextBox 14">
            <a:extLst>
              <a:ext uri="{FF2B5EF4-FFF2-40B4-BE49-F238E27FC236}">
                <a16:creationId xmlns:a16="http://schemas.microsoft.com/office/drawing/2014/main" id="{43CB29A8-9957-EA83-D94E-D6810AE90336}"/>
              </a:ext>
            </a:extLst>
          </p:cNvPr>
          <p:cNvSpPr txBox="1"/>
          <p:nvPr/>
        </p:nvSpPr>
        <p:spPr>
          <a:xfrm>
            <a:off x="152400" y="1164195"/>
            <a:ext cx="4419599" cy="5755422"/>
          </a:xfrm>
          <a:prstGeom prst="rect">
            <a:avLst/>
          </a:prstGeom>
          <a:noFill/>
        </p:spPr>
        <p:txBody>
          <a:bodyPr wrap="square">
            <a:spAutoFit/>
          </a:bodyPr>
          <a:lstStyle/>
          <a:p>
            <a:pPr marL="285750" indent="-285750">
              <a:buFont typeface="Arial" panose="020B0604020202020204" pitchFamily="34" charset="0"/>
              <a:buChar char="•"/>
            </a:pPr>
            <a:r>
              <a:rPr lang="ro-RO" sz="1600" dirty="0">
                <a:latin typeface="Times New Roman" panose="02020603050405020304" pitchFamily="18" charset="0"/>
                <a:cs typeface="Times New Roman" panose="02020603050405020304" pitchFamily="18" charset="0"/>
              </a:rPr>
              <a:t>Semnalul tipic obținut in tehnica</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impuls-ecou este reprezentarea A-Scan</a:t>
            </a: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R</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eprezentările A-scan sunt generate cu o frecvență de repeti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tie</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 mar</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semnalul</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 fi</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ind</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in general, </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asociat cu doi parametri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acustici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AMP - </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amplitudinea ecoului de răspuns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TOF - </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timpul de zbor (de propagare) pana la discontinuitatea care produce ecoul de răspuns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perator</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ul</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 analiz</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eaza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si evalu</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eaza</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semnalele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ecou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regim</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cuasi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static, nu si in timpul scanării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continue a </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obiectului examinat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Dacă traductorul ultrasonic sau obiectul se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deplaseaza</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 localizarea efectivă a fascic</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o</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lului ultrasonic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parametrii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semnalului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TOF,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nu pot fi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urmariti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in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evolutia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lor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astfel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incat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cea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mare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parte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informatiei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relevante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pierde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461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76DB38-D392-4962-B81A-43018D66951C}"/>
              </a:ext>
            </a:extLst>
          </p:cNvPr>
          <p:cNvGrpSpPr/>
          <p:nvPr/>
        </p:nvGrpSpPr>
        <p:grpSpPr>
          <a:xfrm>
            <a:off x="-1319" y="254777"/>
            <a:ext cx="9155458" cy="909418"/>
            <a:chOff x="-1319" y="254777"/>
            <a:chExt cx="9155458" cy="909418"/>
          </a:xfrm>
        </p:grpSpPr>
        <p:sp>
          <p:nvSpPr>
            <p:cNvPr id="5" name="TextBox 4">
              <a:extLst>
                <a:ext uri="{FF2B5EF4-FFF2-40B4-BE49-F238E27FC236}">
                  <a16:creationId xmlns:a16="http://schemas.microsoft.com/office/drawing/2014/main" id="{6D98660B-D457-4CF0-B407-B928D04325D8}"/>
                </a:ext>
              </a:extLst>
            </p:cNvPr>
            <p:cNvSpPr txBox="1"/>
            <p:nvPr/>
          </p:nvSpPr>
          <p:spPr>
            <a:xfrm>
              <a:off x="10139" y="517864"/>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Imagistica</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ultrasonică</a:t>
              </a:r>
              <a:endPar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F2145719-F917-440A-B443-871B5845056B}"/>
                </a:ext>
              </a:extLst>
            </p:cNvPr>
            <p:cNvSpPr txBox="1"/>
            <p:nvPr/>
          </p:nvSpPr>
          <p:spPr>
            <a:xfrm>
              <a:off x="-1319" y="254777"/>
              <a:ext cx="9144000" cy="461665"/>
            </a:xfrm>
            <a:prstGeom prst="rect">
              <a:avLst/>
            </a:prstGeom>
            <a:noFill/>
          </p:spPr>
          <p:txBody>
            <a:bodyPr wrap="square" rtlCol="0">
              <a:spAutoFit/>
            </a:bodyPr>
            <a:lstStyle/>
            <a:p>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Metode</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de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examinare</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si</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tehnici</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de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procesare</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datelor</a:t>
              </a:r>
              <a:endPar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endParaRPr>
            </a:p>
          </p:txBody>
        </p:sp>
      </p:grpSp>
      <p:pic>
        <p:nvPicPr>
          <p:cNvPr id="1025" name="Picture 2579">
            <a:extLst>
              <a:ext uri="{FF2B5EF4-FFF2-40B4-BE49-F238E27FC236}">
                <a16:creationId xmlns:a16="http://schemas.microsoft.com/office/drawing/2014/main" id="{109D9738-15F6-232C-FCC3-DF6CFDC9F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984" y="1190052"/>
            <a:ext cx="4758807" cy="20299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0D80DBE-E00C-4BBD-080B-53E5862EE6B9}"/>
              </a:ext>
            </a:extLst>
          </p:cNvPr>
          <p:cNvSpPr txBox="1"/>
          <p:nvPr/>
        </p:nvSpPr>
        <p:spPr>
          <a:xfrm>
            <a:off x="3708410" y="3256356"/>
            <a:ext cx="4667954" cy="400110"/>
          </a:xfrm>
          <a:prstGeom prst="rect">
            <a:avLst/>
          </a:prstGeom>
          <a:noFill/>
        </p:spPr>
        <p:txBody>
          <a:bodyPr wrap="square">
            <a:spAutoFit/>
          </a:bodyPr>
          <a:lstStyle/>
          <a:p>
            <a:pPr algn="ctr"/>
            <a:r>
              <a:rPr lang="ro-RO" sz="1000" i="1" dirty="0">
                <a:effectLst/>
                <a:latin typeface="Times New Roman" panose="02020603050405020304" pitchFamily="18" charset="0"/>
                <a:cs typeface="Times New Roman" panose="02020603050405020304" pitchFamily="18" charset="0"/>
              </a:rPr>
              <a:t>Fig. 3.2.6. Imaginea metalografica a unei suduri de </a:t>
            </a:r>
            <a:r>
              <a:rPr lang="ro-RO" sz="1000" i="1" dirty="0" err="1">
                <a:effectLst/>
                <a:latin typeface="Times New Roman" panose="02020603050405020304" pitchFamily="18" charset="0"/>
                <a:cs typeface="Times New Roman" panose="02020603050405020304" pitchFamily="18" charset="0"/>
              </a:rPr>
              <a:t>capat</a:t>
            </a:r>
            <a:r>
              <a:rPr lang="ro-RO" sz="1000" i="1" dirty="0">
                <a:effectLst/>
                <a:latin typeface="Times New Roman" panose="02020603050405020304" pitchFamily="18" charset="0"/>
                <a:cs typeface="Times New Roman" panose="02020603050405020304" pitchFamily="18" charset="0"/>
              </a:rPr>
              <a:t> la </a:t>
            </a:r>
            <a:r>
              <a:rPr lang="ro-RO" sz="1000" i="1" dirty="0" err="1">
                <a:effectLst/>
                <a:latin typeface="Times New Roman" panose="02020603050405020304" pitchFamily="18" charset="0"/>
                <a:cs typeface="Times New Roman" panose="02020603050405020304" pitchFamily="18" charset="0"/>
              </a:rPr>
              <a:t>sina</a:t>
            </a:r>
            <a:r>
              <a:rPr lang="ro-RO" sz="1000" i="1" dirty="0">
                <a:effectLst/>
                <a:latin typeface="Times New Roman" panose="02020603050405020304" pitchFamily="18" charset="0"/>
                <a:cs typeface="Times New Roman" panose="02020603050405020304" pitchFamily="18" charset="0"/>
              </a:rPr>
              <a:t> de pod rulant </a:t>
            </a:r>
          </a:p>
          <a:p>
            <a:pPr algn="ctr"/>
            <a:r>
              <a:rPr lang="ro-RO" sz="1000" i="1" dirty="0">
                <a:effectLst/>
                <a:latin typeface="Times New Roman" panose="02020603050405020304" pitchFamily="18" charset="0"/>
                <a:cs typeface="Times New Roman" panose="02020603050405020304" pitchFamily="18" charset="0"/>
              </a:rPr>
              <a:t>(proba de omologare - </a:t>
            </a:r>
            <a:r>
              <a:rPr lang="ro-RO" sz="1000" i="1" dirty="0" err="1">
                <a:effectLst/>
                <a:latin typeface="Times New Roman" panose="02020603050405020304" pitchFamily="18" charset="0"/>
                <a:cs typeface="Times New Roman" panose="02020603050405020304" pitchFamily="18" charset="0"/>
              </a:rPr>
              <a:t>sectiune</a:t>
            </a:r>
            <a:r>
              <a:rPr lang="ro-RO" sz="1000" i="1" dirty="0">
                <a:effectLst/>
                <a:latin typeface="Times New Roman" panose="02020603050405020304" pitchFamily="18" charset="0"/>
                <a:cs typeface="Times New Roman" panose="02020603050405020304" pitchFamily="18" charset="0"/>
              </a:rPr>
              <a:t> macro longitudinala)</a:t>
            </a:r>
            <a:endParaRPr lang="ro-RO" sz="10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7" name="Picture 2576" descr="SP120_A1-B1-ABB-IS1-FE1-scaled2">
            <a:extLst>
              <a:ext uri="{FF2B5EF4-FFF2-40B4-BE49-F238E27FC236}">
                <a16:creationId xmlns:a16="http://schemas.microsoft.com/office/drawing/2014/main" id="{DD2733CB-4DA7-6478-A746-C851F496F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722686"/>
            <a:ext cx="2765788" cy="26146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575" descr="SP120_A1-B1-TOF-IS1-FE1-scaled2">
            <a:extLst>
              <a:ext uri="{FF2B5EF4-FFF2-40B4-BE49-F238E27FC236}">
                <a16:creationId xmlns:a16="http://schemas.microsoft.com/office/drawing/2014/main" id="{35193AD8-90AD-C571-2093-37CCD70DC2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4660" y="3741724"/>
            <a:ext cx="2733709" cy="25843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F24E5EE-A88C-BBFC-704E-DE95A243B6EC}"/>
              </a:ext>
            </a:extLst>
          </p:cNvPr>
          <p:cNvSpPr txBox="1"/>
          <p:nvPr/>
        </p:nvSpPr>
        <p:spPr>
          <a:xfrm>
            <a:off x="3433325" y="6352815"/>
            <a:ext cx="2274711" cy="400110"/>
          </a:xfrm>
          <a:prstGeom prst="rect">
            <a:avLst/>
          </a:prstGeom>
          <a:noFill/>
        </p:spPr>
        <p:txBody>
          <a:bodyPr wrap="square">
            <a:spAutoFit/>
          </a:bodyPr>
          <a:lstStyle>
            <a:defPPr>
              <a:defRPr lang="en-US"/>
            </a:defPPr>
            <a:lvl1pPr algn="ctr">
              <a:defRPr sz="1000" i="1">
                <a:effectLst/>
                <a:latin typeface="Times New Roman" panose="02020603050405020304" pitchFamily="18" charset="0"/>
                <a:cs typeface="Times New Roman" panose="02020603050405020304" pitchFamily="18" charset="0"/>
              </a:defRPr>
            </a:lvl1pPr>
          </a:lstStyle>
          <a:p>
            <a:r>
              <a:rPr lang="it-IT" dirty="0"/>
              <a:t>Fig. 3.2. 7. Imaginea ultrasonică C-scan în amplitudine a probei din Fig. 3.2.6</a:t>
            </a:r>
          </a:p>
        </p:txBody>
      </p:sp>
      <p:sp>
        <p:nvSpPr>
          <p:cNvPr id="13" name="TextBox 12">
            <a:extLst>
              <a:ext uri="{FF2B5EF4-FFF2-40B4-BE49-F238E27FC236}">
                <a16:creationId xmlns:a16="http://schemas.microsoft.com/office/drawing/2014/main" id="{BDDC92AB-DEFD-5A20-CF8E-C7C5B57F5B11}"/>
              </a:ext>
            </a:extLst>
          </p:cNvPr>
          <p:cNvSpPr txBox="1"/>
          <p:nvPr/>
        </p:nvSpPr>
        <p:spPr>
          <a:xfrm>
            <a:off x="6347958" y="6337314"/>
            <a:ext cx="2427111" cy="400110"/>
          </a:xfrm>
          <a:prstGeom prst="rect">
            <a:avLst/>
          </a:prstGeom>
          <a:noFill/>
        </p:spPr>
        <p:txBody>
          <a:bodyPr wrap="square">
            <a:spAutoFit/>
          </a:bodyPr>
          <a:lstStyle>
            <a:defPPr>
              <a:defRPr lang="en-US"/>
            </a:defPPr>
            <a:lvl1pPr algn="ctr">
              <a:defRPr sz="1000" i="1">
                <a:effectLst/>
                <a:latin typeface="Times New Roman" panose="02020603050405020304" pitchFamily="18" charset="0"/>
                <a:cs typeface="Times New Roman" panose="02020603050405020304" pitchFamily="18" charset="0"/>
              </a:defRPr>
            </a:lvl1pPr>
          </a:lstStyle>
          <a:p>
            <a:r>
              <a:rPr lang="ro-RO" dirty="0"/>
              <a:t>Fig. 3.2. 8. Imaginea ultrasonică C-</a:t>
            </a:r>
            <a:r>
              <a:rPr lang="ro-RO" dirty="0" err="1"/>
              <a:t>scan</a:t>
            </a:r>
            <a:r>
              <a:rPr lang="ro-RO" dirty="0"/>
              <a:t> în timp de zbor a probei din Fig. 3.2.6</a:t>
            </a:r>
          </a:p>
        </p:txBody>
      </p:sp>
      <p:sp>
        <p:nvSpPr>
          <p:cNvPr id="15" name="TextBox 14">
            <a:extLst>
              <a:ext uri="{FF2B5EF4-FFF2-40B4-BE49-F238E27FC236}">
                <a16:creationId xmlns:a16="http://schemas.microsoft.com/office/drawing/2014/main" id="{B29B1AF4-2CAE-B2D8-F15E-D70F769BB6DB}"/>
              </a:ext>
            </a:extLst>
          </p:cNvPr>
          <p:cNvSpPr txBox="1"/>
          <p:nvPr/>
        </p:nvSpPr>
        <p:spPr>
          <a:xfrm>
            <a:off x="201240" y="1520611"/>
            <a:ext cx="3075360" cy="4770537"/>
          </a:xfrm>
          <a:prstGeom prst="rect">
            <a:avLst/>
          </a:prstGeom>
          <a:noFill/>
        </p:spPr>
        <p:txBody>
          <a:bodyPr wrap="square">
            <a:spAutoFit/>
          </a:bodyPr>
          <a:lstStyle/>
          <a:p>
            <a:pPr marL="285750" indent="-285750">
              <a:buFont typeface="Arial" panose="020B0604020202020204" pitchFamily="34" charset="0"/>
              <a:buChar char="•"/>
            </a:pP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O soluție este de a transfera anumite caracteristici ale reprezentărilor A-scan într-o imagine adecvată</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de tip C-scan</a:t>
            </a:r>
          </a:p>
          <a:p>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obținerea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imagini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C-scan,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valorile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amplitudinii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ale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timpului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zbor</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TOF sunt convertite in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culori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dupa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scale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prestabilite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nuanțe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acoperind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un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spectru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cvasi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continuu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Evaluarea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diferite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lor </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 caracteristici ale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obiectelor</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evidentiate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timpul</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examina</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rii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se face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sotware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cu ajutorul unor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rutine</a:t>
            </a:r>
            <a:r>
              <a:rPr lang="ro-RO" sz="1600" dirty="0">
                <a:effectLst/>
                <a:latin typeface="Times New Roman" panose="02020603050405020304" pitchFamily="18" charset="0"/>
                <a:ea typeface="Times New Roman" panose="02020603050405020304" pitchFamily="18" charset="0"/>
                <a:cs typeface="Times New Roman" panose="02020603050405020304" pitchFamily="18" charset="0"/>
              </a:rPr>
              <a:t> specifice de procesare şi analiză. </a:t>
            </a:r>
          </a:p>
        </p:txBody>
      </p:sp>
    </p:spTree>
    <p:extLst>
      <p:ext uri="{BB962C8B-B14F-4D97-AF65-F5344CB8AC3E}">
        <p14:creationId xmlns:p14="http://schemas.microsoft.com/office/powerpoint/2010/main" val="311122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76DB38-D392-4962-B81A-43018D66951C}"/>
              </a:ext>
            </a:extLst>
          </p:cNvPr>
          <p:cNvGrpSpPr/>
          <p:nvPr/>
        </p:nvGrpSpPr>
        <p:grpSpPr>
          <a:xfrm>
            <a:off x="-1319" y="254777"/>
            <a:ext cx="9155458" cy="909418"/>
            <a:chOff x="-1319" y="254777"/>
            <a:chExt cx="9155458" cy="909418"/>
          </a:xfrm>
        </p:grpSpPr>
        <p:sp>
          <p:nvSpPr>
            <p:cNvPr id="5" name="TextBox 4">
              <a:extLst>
                <a:ext uri="{FF2B5EF4-FFF2-40B4-BE49-F238E27FC236}">
                  <a16:creationId xmlns:a16="http://schemas.microsoft.com/office/drawing/2014/main" id="{6D98660B-D457-4CF0-B407-B928D04325D8}"/>
                </a:ext>
              </a:extLst>
            </p:cNvPr>
            <p:cNvSpPr txBox="1"/>
            <p:nvPr/>
          </p:nvSpPr>
          <p:spPr>
            <a:xfrm>
              <a:off x="10139" y="517864"/>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Spectroscopia</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ultrasonică</a:t>
              </a:r>
              <a:endPar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F2145719-F917-440A-B443-871B5845056B}"/>
                </a:ext>
              </a:extLst>
            </p:cNvPr>
            <p:cNvSpPr txBox="1"/>
            <p:nvPr/>
          </p:nvSpPr>
          <p:spPr>
            <a:xfrm>
              <a:off x="-1319" y="254777"/>
              <a:ext cx="9144000" cy="461665"/>
            </a:xfrm>
            <a:prstGeom prst="rect">
              <a:avLst/>
            </a:prstGeom>
            <a:noFill/>
          </p:spPr>
          <p:txBody>
            <a:bodyPr wrap="square" rtlCol="0">
              <a:spAutoFit/>
            </a:bodyPr>
            <a:lstStyle/>
            <a:p>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Metode</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de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examinare</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si</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tehnici</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de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procesare</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datelor</a:t>
              </a:r>
              <a:endPar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endParaRPr>
            </a:p>
          </p:txBody>
        </p:sp>
      </p:grpSp>
      <p:sp>
        <p:nvSpPr>
          <p:cNvPr id="7" name="Slide Number Placeholder 3">
            <a:extLst>
              <a:ext uri="{FF2B5EF4-FFF2-40B4-BE49-F238E27FC236}">
                <a16:creationId xmlns:a16="http://schemas.microsoft.com/office/drawing/2014/main" id="{4761685D-39D5-460F-BB0C-A9255B194928}"/>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12</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pic>
        <p:nvPicPr>
          <p:cNvPr id="1025" name="Picture 1" descr="Several electronic devices on a table">
            <a:extLst>
              <a:ext uri="{FF2B5EF4-FFF2-40B4-BE49-F238E27FC236}">
                <a16:creationId xmlns:a16="http://schemas.microsoft.com/office/drawing/2014/main" id="{F4E78139-D11E-0BA7-5824-21A1892F5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144" y="3028508"/>
            <a:ext cx="4808537" cy="24003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665227C-87B6-128D-5970-1100EB6C44F8}"/>
              </a:ext>
            </a:extLst>
          </p:cNvPr>
          <p:cNvSpPr txBox="1"/>
          <p:nvPr/>
        </p:nvSpPr>
        <p:spPr>
          <a:xfrm>
            <a:off x="4334143" y="5428808"/>
            <a:ext cx="4824859" cy="1169551"/>
          </a:xfrm>
          <a:prstGeom prst="rect">
            <a:avLst/>
          </a:prstGeom>
          <a:noFill/>
        </p:spPr>
        <p:txBody>
          <a:bodyPr wrap="square">
            <a:spAutoFit/>
          </a:bodyPr>
          <a:lstStyle/>
          <a:p>
            <a:pPr algn="ctr"/>
            <a:r>
              <a:rPr lang="ro-RO" sz="1000" i="1" dirty="0">
                <a:effectLst/>
                <a:latin typeface="Times New Roman" panose="02020603050405020304" pitchFamily="18" charset="0"/>
                <a:cs typeface="Times New Roman" panose="02020603050405020304" pitchFamily="18" charset="0"/>
              </a:rPr>
              <a:t>Fig. 3.3. 4.  Echipamentul AUBT-</a:t>
            </a:r>
            <a:r>
              <a:rPr lang="en-US" sz="1000" i="1" dirty="0">
                <a:effectLst/>
                <a:latin typeface="Times New Roman" panose="02020603050405020304" pitchFamily="18" charset="0"/>
                <a:cs typeface="Times New Roman" panose="02020603050405020304" pitchFamily="18" charset="0"/>
              </a:rPr>
              <a:t> </a:t>
            </a:r>
            <a:r>
              <a:rPr lang="ro-RO" sz="1000" i="1" dirty="0">
                <a:effectLst/>
                <a:latin typeface="Times New Roman" panose="02020603050405020304" pitchFamily="18" charset="0"/>
                <a:cs typeface="Times New Roman" panose="02020603050405020304" pitchFamily="18" charset="0"/>
              </a:rPr>
              <a:t>tehnica bazata pe analiza spectrala a ecoului de fund:</a:t>
            </a:r>
          </a:p>
          <a:p>
            <a:r>
              <a:rPr lang="en-US" sz="1000" i="1" dirty="0">
                <a:effectLst/>
                <a:latin typeface="Times New Roman" panose="02020603050405020304" pitchFamily="18" charset="0"/>
                <a:cs typeface="Times New Roman" panose="02020603050405020304" pitchFamily="18" charset="0"/>
              </a:rPr>
              <a:t>1) </a:t>
            </a:r>
            <a:r>
              <a:rPr lang="ro-RO" sz="1000" i="1" dirty="0">
                <a:effectLst/>
                <a:latin typeface="Times New Roman" panose="02020603050405020304" pitchFamily="18" charset="0"/>
                <a:cs typeface="Times New Roman" panose="02020603050405020304" pitchFamily="18" charset="0"/>
              </a:rPr>
              <a:t>Bloc etalon cu grosimea de 32 mm; </a:t>
            </a:r>
            <a:endParaRPr lang="en-US" sz="1000" i="1" dirty="0">
              <a:effectLst/>
              <a:latin typeface="Times New Roman" panose="02020603050405020304" pitchFamily="18" charset="0"/>
              <a:cs typeface="Times New Roman" panose="02020603050405020304" pitchFamily="18" charset="0"/>
            </a:endParaRPr>
          </a:p>
          <a:p>
            <a:r>
              <a:rPr lang="ro-RO" sz="1000" i="1" dirty="0">
                <a:effectLst/>
                <a:latin typeface="Times New Roman" panose="02020603050405020304" pitchFamily="18" charset="0"/>
                <a:cs typeface="Times New Roman" panose="02020603050405020304" pitchFamily="18" charset="0"/>
              </a:rPr>
              <a:t>2) Traductor – KB AEROTECH ALPHA HP 10MHz/0.25”; </a:t>
            </a:r>
          </a:p>
          <a:p>
            <a:r>
              <a:rPr lang="ro-RO" sz="1000" i="1" dirty="0">
                <a:effectLst/>
                <a:latin typeface="Times New Roman" panose="02020603050405020304" pitchFamily="18" charset="0"/>
                <a:cs typeface="Times New Roman" panose="02020603050405020304" pitchFamily="18" charset="0"/>
              </a:rPr>
              <a:t>3) Preamplificator; </a:t>
            </a:r>
            <a:endParaRPr lang="en-US" sz="1000" i="1" dirty="0">
              <a:effectLst/>
              <a:latin typeface="Times New Roman" panose="02020603050405020304" pitchFamily="18" charset="0"/>
              <a:cs typeface="Times New Roman" panose="02020603050405020304" pitchFamily="18" charset="0"/>
            </a:endParaRPr>
          </a:p>
          <a:p>
            <a:r>
              <a:rPr lang="ro-RO" sz="1000" i="1" dirty="0">
                <a:effectLst/>
                <a:latin typeface="Times New Roman" panose="02020603050405020304" pitchFamily="18" charset="0"/>
                <a:cs typeface="Times New Roman" panose="02020603050405020304" pitchFamily="18" charset="0"/>
              </a:rPr>
              <a:t>4) </a:t>
            </a:r>
            <a:r>
              <a:rPr lang="ro-RO" sz="1000" i="1" dirty="0" err="1">
                <a:effectLst/>
                <a:latin typeface="Times New Roman" panose="02020603050405020304" pitchFamily="18" charset="0"/>
                <a:cs typeface="Times New Roman" panose="02020603050405020304" pitchFamily="18" charset="0"/>
              </a:rPr>
              <a:t>Pulser</a:t>
            </a:r>
            <a:r>
              <a:rPr lang="ro-RO" sz="1000" i="1" dirty="0">
                <a:effectLst/>
                <a:latin typeface="Times New Roman" panose="02020603050405020304" pitchFamily="18" charset="0"/>
                <a:cs typeface="Times New Roman" panose="02020603050405020304" pitchFamily="18" charset="0"/>
              </a:rPr>
              <a:t> –</a:t>
            </a:r>
            <a:r>
              <a:rPr lang="ro-RO" sz="1000" i="1" dirty="0" err="1">
                <a:effectLst/>
                <a:latin typeface="Times New Roman" panose="02020603050405020304" pitchFamily="18" charset="0"/>
                <a:cs typeface="Times New Roman" panose="02020603050405020304" pitchFamily="18" charset="0"/>
              </a:rPr>
              <a:t>Receiver</a:t>
            </a:r>
            <a:r>
              <a:rPr lang="ro-RO" sz="1000" i="1" dirty="0">
                <a:effectLst/>
                <a:latin typeface="Times New Roman" panose="02020603050405020304" pitchFamily="18" charset="0"/>
                <a:cs typeface="Times New Roman" panose="02020603050405020304" pitchFamily="18" charset="0"/>
              </a:rPr>
              <a:t>; </a:t>
            </a:r>
            <a:endParaRPr lang="en-US" sz="1000" i="1" dirty="0">
              <a:effectLst/>
              <a:latin typeface="Times New Roman" panose="02020603050405020304" pitchFamily="18" charset="0"/>
              <a:cs typeface="Times New Roman" panose="02020603050405020304" pitchFamily="18" charset="0"/>
            </a:endParaRPr>
          </a:p>
          <a:p>
            <a:r>
              <a:rPr lang="ro-RO" sz="1000" i="1" dirty="0">
                <a:effectLst/>
                <a:latin typeface="Times New Roman" panose="02020603050405020304" pitchFamily="18" charset="0"/>
                <a:cs typeface="Times New Roman" panose="02020603050405020304" pitchFamily="18" charset="0"/>
              </a:rPr>
              <a:t>5) Osciloscop – </a:t>
            </a:r>
            <a:r>
              <a:rPr lang="ro-RO" sz="1000" i="1" dirty="0" err="1">
                <a:effectLst/>
                <a:latin typeface="Times New Roman" panose="02020603050405020304" pitchFamily="18" charset="0"/>
                <a:cs typeface="Times New Roman" panose="02020603050405020304" pitchFamily="18" charset="0"/>
              </a:rPr>
              <a:t>Tektronix</a:t>
            </a:r>
            <a:r>
              <a:rPr lang="ro-RO" sz="1000" i="1" dirty="0">
                <a:effectLst/>
                <a:latin typeface="Times New Roman" panose="02020603050405020304" pitchFamily="18" charset="0"/>
                <a:cs typeface="Times New Roman" panose="02020603050405020304" pitchFamily="18" charset="0"/>
              </a:rPr>
              <a:t> TDS 3021B; </a:t>
            </a:r>
            <a:endParaRPr lang="en-US" sz="1000" i="1" dirty="0">
              <a:effectLst/>
              <a:latin typeface="Times New Roman" panose="02020603050405020304" pitchFamily="18" charset="0"/>
              <a:cs typeface="Times New Roman" panose="02020603050405020304" pitchFamily="18" charset="0"/>
            </a:endParaRPr>
          </a:p>
          <a:p>
            <a:r>
              <a:rPr lang="ro-RO" sz="1000" i="1" dirty="0">
                <a:effectLst/>
                <a:latin typeface="Times New Roman" panose="02020603050405020304" pitchFamily="18" charset="0"/>
                <a:cs typeface="Times New Roman" panose="02020603050405020304" pitchFamily="18" charset="0"/>
              </a:rPr>
              <a:t>6) Computer pentru </a:t>
            </a:r>
            <a:r>
              <a:rPr lang="ro-RO" sz="1000" i="1" dirty="0" err="1">
                <a:effectLst/>
                <a:latin typeface="Times New Roman" panose="02020603050405020304" pitchFamily="18" charset="0"/>
                <a:cs typeface="Times New Roman" panose="02020603050405020304" pitchFamily="18" charset="0"/>
              </a:rPr>
              <a:t>achiziţia</a:t>
            </a:r>
            <a:r>
              <a:rPr lang="ro-RO" sz="1000" i="1" dirty="0">
                <a:effectLst/>
                <a:latin typeface="Times New Roman" panose="02020603050405020304" pitchFamily="18" charset="0"/>
                <a:cs typeface="Times New Roman" panose="02020603050405020304" pitchFamily="18" charset="0"/>
              </a:rPr>
              <a:t> de date</a:t>
            </a:r>
            <a:endParaRPr lang="ro-RO" sz="10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65CFCDF-BF9A-3143-C3A2-9039DEDD4550}"/>
              </a:ext>
            </a:extLst>
          </p:cNvPr>
          <p:cNvSpPr txBox="1"/>
          <p:nvPr/>
        </p:nvSpPr>
        <p:spPr>
          <a:xfrm>
            <a:off x="228600" y="1138309"/>
            <a:ext cx="9143999" cy="1200329"/>
          </a:xfrm>
          <a:prstGeom prst="rect">
            <a:avLst/>
          </a:prstGeom>
          <a:noFill/>
        </p:spPr>
        <p:txBody>
          <a:bodyPr wrap="square">
            <a:spAutoFit/>
          </a:bodyPr>
          <a:lstStyle/>
          <a:p>
            <a:pPr marL="285750" indent="-285750">
              <a:buFont typeface="Arial" panose="020B0604020202020204" pitchFamily="34" charset="0"/>
              <a:buChar char="•"/>
            </a:pPr>
            <a:r>
              <a:rPr lang="ro-RO" sz="1800" dirty="0">
                <a:effectLst/>
                <a:latin typeface="Times New Roman" panose="02020603050405020304" pitchFamily="18" charset="0"/>
                <a:ea typeface="Times New Roman" panose="02020603050405020304" pitchFamily="18" charset="0"/>
              </a:rPr>
              <a:t>Dezvoltarea spectroscopiei ca metoda de analiza s-a axat in special pe utilizarea undelor electromagnetice </a:t>
            </a: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ro-RO" sz="1800" dirty="0">
                <a:effectLst/>
                <a:latin typeface="Times New Roman" panose="02020603050405020304" pitchFamily="18" charset="0"/>
                <a:ea typeface="Times New Roman" panose="02020603050405020304" pitchFamily="18" charset="0"/>
              </a:rPr>
              <a:t>Spectroscopia Ultrasonica utilizează unde acustice</a:t>
            </a:r>
            <a:r>
              <a:rPr lang="en-US" sz="180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înaltă frecventa (similar</a:t>
            </a:r>
            <a:r>
              <a:rPr lang="en-US" sz="180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dar mult mai înalte decât cele folosite de delfini pentru comunicare sau lilieci pentru orientare)</a:t>
            </a:r>
            <a:endParaRPr lang="ro-RO" dirty="0"/>
          </a:p>
        </p:txBody>
      </p:sp>
      <p:sp>
        <p:nvSpPr>
          <p:cNvPr id="12" name="TextBox 11">
            <a:extLst>
              <a:ext uri="{FF2B5EF4-FFF2-40B4-BE49-F238E27FC236}">
                <a16:creationId xmlns:a16="http://schemas.microsoft.com/office/drawing/2014/main" id="{73A5B86F-2F60-E1EF-F78B-668CCCC7C6ED}"/>
              </a:ext>
            </a:extLst>
          </p:cNvPr>
          <p:cNvSpPr txBox="1"/>
          <p:nvPr/>
        </p:nvSpPr>
        <p:spPr>
          <a:xfrm>
            <a:off x="91674" y="2302347"/>
            <a:ext cx="4307684" cy="4524315"/>
          </a:xfrm>
          <a:prstGeom prst="rect">
            <a:avLst/>
          </a:prstGeom>
          <a:noFill/>
        </p:spPr>
        <p:txBody>
          <a:bodyPr wrap="square">
            <a:spAutoFit/>
          </a:bodyPr>
          <a:lstStyle/>
          <a:p>
            <a:pPr marL="285750" indent="-285750">
              <a:buFont typeface="Arial" panose="020B0604020202020204" pitchFamily="34" charset="0"/>
              <a:buChar char="•"/>
            </a:pPr>
            <a:r>
              <a:rPr lang="ro-RO" sz="1800" dirty="0">
                <a:effectLst/>
                <a:latin typeface="Times New Roman" panose="02020603050405020304" pitchFamily="18" charset="0"/>
                <a:ea typeface="Times New Roman" panose="02020603050405020304" pitchFamily="18" charset="0"/>
              </a:rPr>
              <a:t>Undele ultrasonice, spre deosebire de </a:t>
            </a:r>
            <a:r>
              <a:rPr lang="en-US" dirty="0">
                <a:latin typeface="Times New Roman" panose="02020603050405020304" pitchFamily="18" charset="0"/>
                <a:ea typeface="Times New Roman" panose="02020603050405020304" pitchFamily="18" charset="0"/>
              </a:rPr>
              <a:t>lumina</a:t>
            </a:r>
            <a:r>
              <a:rPr lang="en-US" sz="180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se pot propaga prin majoritatea materialelor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lichide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solide</a:t>
            </a:r>
            <a:endParaRPr lang="en-US"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O d</a:t>
            </a:r>
            <a:r>
              <a:rPr lang="ro-RO" sz="1800" dirty="0" err="1">
                <a:effectLst/>
                <a:latin typeface="Times New Roman" panose="02020603050405020304" pitchFamily="18" charset="0"/>
                <a:ea typeface="Times New Roman" panose="02020603050405020304" pitchFamily="18" charset="0"/>
              </a:rPr>
              <a:t>iferenta</a:t>
            </a:r>
            <a:r>
              <a:rPr lang="ro-RO" sz="1800" dirty="0">
                <a:effectLst/>
                <a:latin typeface="Times New Roman" panose="02020603050405020304" pitchFamily="18" charset="0"/>
                <a:ea typeface="Times New Roman" panose="02020603050405020304" pitchFamily="18" charset="0"/>
              </a:rPr>
              <a:t> importanta</a:t>
            </a:r>
            <a:r>
              <a:rPr lang="en-US" sz="180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in medii neomogene structural, undele ultrasonice</a:t>
            </a:r>
            <a:r>
              <a:rPr lang="en-US" sz="180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sunt afectate de schimbări ale tipului undei incidente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conversii</a:t>
            </a:r>
            <a:r>
              <a:rPr lang="en-US" sz="1800" dirty="0">
                <a:effectLst/>
                <a:latin typeface="Times New Roman" panose="02020603050405020304" pitchFamily="18" charset="0"/>
                <a:ea typeface="Times New Roman" panose="02020603050405020304" pitchFamily="18" charset="0"/>
              </a:rPr>
              <a:t> de mod)</a:t>
            </a:r>
          </a:p>
          <a:p>
            <a:pPr marL="285750" indent="-285750">
              <a:buFont typeface="Arial" panose="020B0604020202020204" pitchFamily="34" charset="0"/>
              <a:buChar char="•"/>
            </a:pPr>
            <a:r>
              <a:rPr lang="en-US" sz="1800" dirty="0" err="1">
                <a:effectLst/>
                <a:latin typeface="Times New Roman" panose="02020603050405020304" pitchFamily="18" charset="0"/>
                <a:ea typeface="Times New Roman" panose="02020603050405020304" pitchFamily="18" charset="0"/>
              </a:rPr>
              <a:t>Recepția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undelor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emergente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purtătoare</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informație</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urmare</a:t>
            </a:r>
            <a:r>
              <a:rPr lang="en-US" sz="1800" dirty="0">
                <a:effectLst/>
                <a:latin typeface="Times New Roman" panose="02020603050405020304" pitchFamily="18" charset="0"/>
                <a:ea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rPr>
              <a:t>interacțiunilor</a:t>
            </a:r>
            <a:r>
              <a:rPr lang="en-US" sz="1800" dirty="0">
                <a:effectLst/>
                <a:latin typeface="Times New Roman" panose="02020603050405020304" pitchFamily="18" charset="0"/>
                <a:ea typeface="Times New Roman" panose="02020603050405020304" pitchFamily="18" charset="0"/>
              </a:rPr>
              <a:t> cu </a:t>
            </a:r>
            <a:r>
              <a:rPr lang="en-US" sz="1800" dirty="0" err="1">
                <a:effectLst/>
                <a:latin typeface="Times New Roman" panose="02020603050405020304" pitchFamily="18" charset="0"/>
                <a:ea typeface="Times New Roman" panose="02020603050405020304" pitchFamily="18" charset="0"/>
              </a:rPr>
              <a:t>mediul</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propagare</a:t>
            </a:r>
            <a:r>
              <a:rPr lang="en-US" dirty="0">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necesita</a:t>
            </a:r>
            <a:r>
              <a:rPr lang="en-US" sz="1800" dirty="0">
                <a:effectLst/>
                <a:latin typeface="Times New Roman" panose="02020603050405020304" pitchFamily="18" charset="0"/>
                <a:ea typeface="Times New Roman" panose="02020603050405020304" pitchFamily="18" charset="0"/>
              </a:rPr>
              <a:t> o </a:t>
            </a:r>
            <a:r>
              <a:rPr lang="en-US" sz="1800" dirty="0" err="1">
                <a:effectLst/>
                <a:latin typeface="Times New Roman" panose="02020603050405020304" pitchFamily="18" charset="0"/>
                <a:ea typeface="Times New Roman" panose="02020603050405020304" pitchFamily="18" charset="0"/>
              </a:rPr>
              <a:t>instrumentație</a:t>
            </a:r>
            <a:r>
              <a:rPr lang="en-US" sz="1800" dirty="0">
                <a:effectLst/>
                <a:latin typeface="Times New Roman" panose="02020603050405020304" pitchFamily="18" charset="0"/>
                <a:ea typeface="Times New Roman" panose="02020603050405020304" pitchFamily="18" charset="0"/>
              </a:rPr>
              <a:t> de </a:t>
            </a:r>
            <a:r>
              <a:rPr lang="en-US" sz="1800" b="1" dirty="0" err="1">
                <a:effectLst/>
                <a:latin typeface="Times New Roman" panose="02020603050405020304" pitchFamily="18" charset="0"/>
                <a:ea typeface="Times New Roman" panose="02020603050405020304" pitchFamily="18" charset="0"/>
              </a:rPr>
              <a:t>analiza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spectrala</a:t>
            </a:r>
            <a:r>
              <a:rPr lang="en-US" dirty="0">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respectiv</a:t>
            </a:r>
            <a:r>
              <a:rPr lang="en-US" sz="1800" dirty="0">
                <a:effectLst/>
                <a:latin typeface="Times New Roman" panose="02020603050405020304" pitchFamily="18" charset="0"/>
                <a:ea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rPr>
              <a:t>continutului</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frecvente</a:t>
            </a:r>
            <a:r>
              <a:rPr lang="en-US" sz="1800" dirty="0">
                <a:effectLst/>
                <a:latin typeface="Times New Roman" panose="02020603050405020304" pitchFamily="18" charset="0"/>
                <a:ea typeface="Times New Roman" panose="02020603050405020304" pitchFamily="18" charset="0"/>
              </a:rPr>
              <a:t>, care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permita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evidentierea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modurilor</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oscilație</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frecvente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diferite</a:t>
            </a:r>
            <a:r>
              <a:rPr lang="en-US" sz="1800" dirty="0">
                <a:effectLst/>
                <a:latin typeface="Times New Roman" panose="02020603050405020304" pitchFamily="18" charset="0"/>
                <a:ea typeface="Times New Roman" panose="02020603050405020304" pitchFamily="18" charset="0"/>
              </a:rPr>
              <a:t>, generate la </a:t>
            </a:r>
            <a:r>
              <a:rPr lang="en-US" sz="1800" dirty="0" err="1">
                <a:effectLst/>
                <a:latin typeface="Times New Roman" panose="02020603050405020304" pitchFamily="18" charset="0"/>
                <a:ea typeface="Times New Roman" panose="02020603050405020304" pitchFamily="18" charset="0"/>
              </a:rPr>
              <a:t>interatiunea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unda</a:t>
            </a:r>
            <a:r>
              <a:rPr lang="en-US" sz="1800" dirty="0">
                <a:effectLst/>
                <a:latin typeface="Times New Roman" panose="02020603050405020304" pitchFamily="18" charset="0"/>
                <a:ea typeface="Times New Roman" panose="02020603050405020304" pitchFamily="18" charset="0"/>
              </a:rPr>
              <a:t> – reflector / defect</a:t>
            </a:r>
          </a:p>
          <a:p>
            <a:pPr marL="285750" indent="-285750">
              <a:buFont typeface="Arial" panose="020B0604020202020204" pitchFamily="34" charset="0"/>
              <a:buChar char="•"/>
            </a:pPr>
            <a:endParaRPr lang="ro-RO" dirty="0"/>
          </a:p>
        </p:txBody>
      </p:sp>
    </p:spTree>
    <p:extLst>
      <p:ext uri="{BB962C8B-B14F-4D97-AF65-F5344CB8AC3E}">
        <p14:creationId xmlns:p14="http://schemas.microsoft.com/office/powerpoint/2010/main" val="3421871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76DB38-D392-4962-B81A-43018D66951C}"/>
              </a:ext>
            </a:extLst>
          </p:cNvPr>
          <p:cNvGrpSpPr/>
          <p:nvPr/>
        </p:nvGrpSpPr>
        <p:grpSpPr>
          <a:xfrm>
            <a:off x="-1319" y="254777"/>
            <a:ext cx="9155458" cy="909418"/>
            <a:chOff x="-1319" y="254777"/>
            <a:chExt cx="9155458" cy="909418"/>
          </a:xfrm>
        </p:grpSpPr>
        <p:sp>
          <p:nvSpPr>
            <p:cNvPr id="5" name="TextBox 4">
              <a:extLst>
                <a:ext uri="{FF2B5EF4-FFF2-40B4-BE49-F238E27FC236}">
                  <a16:creationId xmlns:a16="http://schemas.microsoft.com/office/drawing/2014/main" id="{6D98660B-D457-4CF0-B407-B928D04325D8}"/>
                </a:ext>
              </a:extLst>
            </p:cNvPr>
            <p:cNvSpPr txBox="1"/>
            <p:nvPr/>
          </p:nvSpPr>
          <p:spPr>
            <a:xfrm>
              <a:off x="10139" y="517864"/>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Spectroscopia</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ultrasonică</a:t>
              </a:r>
              <a:endPar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F2145719-F917-440A-B443-871B5845056B}"/>
                </a:ext>
              </a:extLst>
            </p:cNvPr>
            <p:cNvSpPr txBox="1"/>
            <p:nvPr/>
          </p:nvSpPr>
          <p:spPr>
            <a:xfrm>
              <a:off x="-1319" y="254777"/>
              <a:ext cx="9144000" cy="461665"/>
            </a:xfrm>
            <a:prstGeom prst="rect">
              <a:avLst/>
            </a:prstGeom>
            <a:noFill/>
          </p:spPr>
          <p:txBody>
            <a:bodyPr wrap="square" rtlCol="0">
              <a:spAutoFit/>
            </a:bodyPr>
            <a:lstStyle/>
            <a:p>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Metode</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de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examinare</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si</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tehnici</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de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procesare</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datelor</a:t>
              </a:r>
              <a:endPar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endParaRPr>
            </a:p>
          </p:txBody>
        </p:sp>
      </p:grpSp>
      <p:sp>
        <p:nvSpPr>
          <p:cNvPr id="8" name="TextBox 7">
            <a:extLst>
              <a:ext uri="{FF2B5EF4-FFF2-40B4-BE49-F238E27FC236}">
                <a16:creationId xmlns:a16="http://schemas.microsoft.com/office/drawing/2014/main" id="{1665227C-87B6-128D-5970-1100EB6C44F8}"/>
              </a:ext>
            </a:extLst>
          </p:cNvPr>
          <p:cNvSpPr txBox="1"/>
          <p:nvPr/>
        </p:nvSpPr>
        <p:spPr>
          <a:xfrm>
            <a:off x="4351113" y="4291863"/>
            <a:ext cx="4824859" cy="430887"/>
          </a:xfrm>
          <a:prstGeom prst="rect">
            <a:avLst/>
          </a:prstGeom>
          <a:noFill/>
        </p:spPr>
        <p:txBody>
          <a:bodyPr wrap="square">
            <a:spAutoFit/>
          </a:bodyPr>
          <a:lstStyle/>
          <a:p>
            <a:pPr algn="ctr"/>
            <a:r>
              <a:rPr lang="en-US" sz="1100" i="1" dirty="0" err="1">
                <a:effectLst/>
                <a:latin typeface="Times New Roman" panose="02020603050405020304" pitchFamily="18" charset="0"/>
                <a:cs typeface="Times New Roman" panose="02020603050405020304" pitchFamily="18" charset="0"/>
              </a:rPr>
              <a:t>Examplu</a:t>
            </a:r>
            <a:r>
              <a:rPr lang="en-US" sz="1100" i="1" dirty="0">
                <a:effectLst/>
                <a:latin typeface="Times New Roman" panose="02020603050405020304" pitchFamily="18" charset="0"/>
                <a:cs typeface="Times New Roman" panose="02020603050405020304" pitchFamily="18" charset="0"/>
              </a:rPr>
              <a:t> de </a:t>
            </a:r>
            <a:r>
              <a:rPr lang="en-US" sz="1100" i="1" dirty="0" err="1">
                <a:effectLst/>
                <a:latin typeface="Times New Roman" panose="02020603050405020304" pitchFamily="18" charset="0"/>
                <a:cs typeface="Times New Roman" panose="02020603050405020304" pitchFamily="18" charset="0"/>
              </a:rPr>
              <a:t>spectru</a:t>
            </a:r>
            <a:r>
              <a:rPr lang="en-US" sz="1100" i="1" dirty="0">
                <a:effectLst/>
                <a:latin typeface="Times New Roman" panose="02020603050405020304" pitchFamily="18" charset="0"/>
                <a:cs typeface="Times New Roman" panose="02020603050405020304" pitchFamily="18" charset="0"/>
              </a:rPr>
              <a:t> </a:t>
            </a:r>
            <a:r>
              <a:rPr lang="en-US" sz="1100" i="1" dirty="0" err="1">
                <a:effectLst/>
                <a:latin typeface="Times New Roman" panose="02020603050405020304" pitchFamily="18" charset="0"/>
                <a:cs typeface="Times New Roman" panose="02020603050405020304" pitchFamily="18" charset="0"/>
              </a:rPr>
              <a:t>obtinut</a:t>
            </a:r>
            <a:r>
              <a:rPr lang="en-US" sz="1100" i="1" dirty="0">
                <a:effectLst/>
                <a:latin typeface="Times New Roman" panose="02020603050405020304" pitchFamily="18" charset="0"/>
                <a:cs typeface="Times New Roman" panose="02020603050405020304" pitchFamily="18" charset="0"/>
              </a:rPr>
              <a:t> la </a:t>
            </a:r>
            <a:r>
              <a:rPr lang="en-US" sz="1100" i="1" dirty="0" err="1">
                <a:effectLst/>
                <a:latin typeface="Times New Roman" panose="02020603050405020304" pitchFamily="18" charset="0"/>
                <a:cs typeface="Times New Roman" panose="02020603050405020304" pitchFamily="18" charset="0"/>
              </a:rPr>
              <a:t>analiza</a:t>
            </a:r>
            <a:r>
              <a:rPr lang="en-US" sz="1100" i="1" dirty="0">
                <a:effectLst/>
                <a:latin typeface="Times New Roman" panose="02020603050405020304" pitchFamily="18" charset="0"/>
                <a:cs typeface="Times New Roman" panose="02020603050405020304" pitchFamily="18" charset="0"/>
              </a:rPr>
              <a:t> </a:t>
            </a:r>
            <a:r>
              <a:rPr lang="en-US" sz="1100" i="1" dirty="0" err="1">
                <a:effectLst/>
                <a:latin typeface="Times New Roman" panose="02020603050405020304" pitchFamily="18" charset="0"/>
                <a:cs typeface="Times New Roman" panose="02020603050405020304" pitchFamily="18" charset="0"/>
              </a:rPr>
              <a:t>unor</a:t>
            </a:r>
            <a:r>
              <a:rPr lang="en-US" sz="1100" i="1" dirty="0">
                <a:effectLst/>
                <a:latin typeface="Times New Roman" panose="02020603050405020304" pitchFamily="18" charset="0"/>
                <a:cs typeface="Times New Roman" panose="02020603050405020304" pitchFamily="18" charset="0"/>
              </a:rPr>
              <a:t> </a:t>
            </a:r>
            <a:r>
              <a:rPr lang="en-US" sz="1100" i="1" dirty="0" err="1">
                <a:effectLst/>
                <a:latin typeface="Times New Roman" panose="02020603050405020304" pitchFamily="18" charset="0"/>
                <a:cs typeface="Times New Roman" panose="02020603050405020304" pitchFamily="18" charset="0"/>
              </a:rPr>
              <a:t>particule</a:t>
            </a:r>
            <a:r>
              <a:rPr lang="en-US" sz="1100" i="1" dirty="0">
                <a:effectLst/>
                <a:latin typeface="Times New Roman" panose="02020603050405020304" pitchFamily="18" charset="0"/>
                <a:cs typeface="Times New Roman" panose="02020603050405020304" pitchFamily="18" charset="0"/>
              </a:rPr>
              <a:t> de </a:t>
            </a:r>
            <a:r>
              <a:rPr lang="en-US" sz="1100" i="1" dirty="0" err="1">
                <a:effectLst/>
                <a:latin typeface="Times New Roman" panose="02020603050405020304" pitchFamily="18" charset="0"/>
                <a:cs typeface="Times New Roman" panose="02020603050405020304" pitchFamily="18" charset="0"/>
              </a:rPr>
              <a:t>fosfati</a:t>
            </a:r>
            <a:r>
              <a:rPr lang="en-US" sz="1100" i="1" dirty="0">
                <a:effectLst/>
                <a:latin typeface="Times New Roman" panose="02020603050405020304" pitchFamily="18" charset="0"/>
                <a:cs typeface="Times New Roman" panose="02020603050405020304" pitchFamily="18" charset="0"/>
              </a:rPr>
              <a:t> de </a:t>
            </a:r>
            <a:r>
              <a:rPr lang="en-US" sz="1100" i="1" dirty="0" err="1">
                <a:effectLst/>
                <a:latin typeface="Times New Roman" panose="02020603050405020304" pitchFamily="18" charset="0"/>
                <a:cs typeface="Times New Roman" panose="02020603050405020304" pitchFamily="18" charset="0"/>
              </a:rPr>
              <a:t>calciu</a:t>
            </a:r>
            <a:r>
              <a:rPr lang="en-US" sz="1100" i="1" dirty="0">
                <a:effectLst/>
                <a:latin typeface="Times New Roman" panose="02020603050405020304" pitchFamily="18" charset="0"/>
                <a:cs typeface="Times New Roman" panose="02020603050405020304" pitchFamily="18" charset="0"/>
              </a:rPr>
              <a:t> </a:t>
            </a:r>
            <a:r>
              <a:rPr lang="en-US" sz="1100" i="1" dirty="0" err="1">
                <a:effectLst/>
                <a:latin typeface="Times New Roman" panose="02020603050405020304" pitchFamily="18" charset="0"/>
                <a:cs typeface="Times New Roman" panose="02020603050405020304" pitchFamily="18" charset="0"/>
              </a:rPr>
              <a:t>derivati</a:t>
            </a:r>
            <a:r>
              <a:rPr lang="en-US" sz="1100" i="1" dirty="0">
                <a:effectLst/>
                <a:latin typeface="Times New Roman" panose="02020603050405020304" pitchFamily="18" charset="0"/>
                <a:cs typeface="Times New Roman" panose="02020603050405020304" pitchFamily="18" charset="0"/>
              </a:rPr>
              <a:t> din </a:t>
            </a:r>
            <a:r>
              <a:rPr lang="en-US" sz="1100" i="1" dirty="0" err="1">
                <a:effectLst/>
                <a:latin typeface="Times New Roman" panose="02020603050405020304" pitchFamily="18" charset="0"/>
                <a:cs typeface="Times New Roman" panose="02020603050405020304" pitchFamily="18" charset="0"/>
              </a:rPr>
              <a:t>surse</a:t>
            </a:r>
            <a:r>
              <a:rPr lang="en-US" sz="1100" i="1" dirty="0">
                <a:effectLst/>
                <a:latin typeface="Times New Roman" panose="02020603050405020304" pitchFamily="18" charset="0"/>
                <a:cs typeface="Times New Roman" panose="02020603050405020304" pitchFamily="18" charset="0"/>
              </a:rPr>
              <a:t> </a:t>
            </a:r>
            <a:r>
              <a:rPr lang="en-US" sz="1100" i="1" dirty="0" err="1">
                <a:effectLst/>
                <a:latin typeface="Times New Roman" panose="02020603050405020304" pitchFamily="18" charset="0"/>
                <a:cs typeface="Times New Roman" panose="02020603050405020304" pitchFamily="18" charset="0"/>
              </a:rPr>
              <a:t>naturale</a:t>
            </a:r>
            <a:r>
              <a:rPr lang="en-US" sz="1100" i="1" dirty="0">
                <a:effectLst/>
                <a:latin typeface="Times New Roman" panose="02020603050405020304" pitchFamily="18" charset="0"/>
                <a:cs typeface="Times New Roman" panose="02020603050405020304" pitchFamily="18" charset="0"/>
              </a:rPr>
              <a:t>, </a:t>
            </a:r>
            <a:r>
              <a:rPr lang="en-US" sz="1100" i="1" dirty="0" err="1">
                <a:effectLst/>
                <a:latin typeface="Times New Roman" panose="02020603050405020304" pitchFamily="18" charset="0"/>
                <a:cs typeface="Times New Roman" panose="02020603050405020304" pitchFamily="18" charset="0"/>
              </a:rPr>
              <a:t>analizate</a:t>
            </a:r>
            <a:r>
              <a:rPr lang="en-US" sz="1100" i="1" dirty="0">
                <a:effectLst/>
                <a:latin typeface="Times New Roman" panose="02020603050405020304" pitchFamily="18" charset="0"/>
                <a:cs typeface="Times New Roman" panose="02020603050405020304" pitchFamily="18" charset="0"/>
              </a:rPr>
              <a:t> in </a:t>
            </a:r>
            <a:r>
              <a:rPr lang="en-US" sz="1100" i="1" dirty="0" err="1">
                <a:effectLst/>
                <a:latin typeface="Times New Roman" panose="02020603050405020304" pitchFamily="18" charset="0"/>
                <a:cs typeface="Times New Roman" panose="02020603050405020304" pitchFamily="18" charset="0"/>
              </a:rPr>
              <a:t>suspensie</a:t>
            </a:r>
            <a:r>
              <a:rPr lang="en-US" sz="1100" i="1" dirty="0">
                <a:effectLst/>
                <a:latin typeface="Times New Roman" panose="02020603050405020304" pitchFamily="18" charset="0"/>
                <a:cs typeface="Times New Roman" panose="02020603050405020304" pitchFamily="18" charset="0"/>
              </a:rPr>
              <a:t>, </a:t>
            </a:r>
            <a:r>
              <a:rPr lang="en-US" sz="1100" i="1" dirty="0" err="1">
                <a:effectLst/>
                <a:latin typeface="Times New Roman" panose="02020603050405020304" pitchFamily="18" charset="0"/>
                <a:cs typeface="Times New Roman" panose="02020603050405020304" pitchFamily="18" charset="0"/>
              </a:rPr>
              <a:t>fara</a:t>
            </a:r>
            <a:r>
              <a:rPr lang="en-US" sz="1100" i="1" dirty="0">
                <a:effectLst/>
                <a:latin typeface="Times New Roman" panose="02020603050405020304" pitchFamily="18" charset="0"/>
                <a:cs typeface="Times New Roman" panose="02020603050405020304" pitchFamily="18" charset="0"/>
              </a:rPr>
              <a:t> </a:t>
            </a:r>
            <a:r>
              <a:rPr lang="en-US" sz="1100" i="1" dirty="0" err="1">
                <a:effectLst/>
                <a:latin typeface="Times New Roman" panose="02020603050405020304" pitchFamily="18" charset="0"/>
                <a:cs typeface="Times New Roman" panose="02020603050405020304" pitchFamily="18" charset="0"/>
              </a:rPr>
              <a:t>alterarea</a:t>
            </a:r>
            <a:r>
              <a:rPr lang="en-US" sz="1100" i="1" dirty="0">
                <a:effectLst/>
                <a:latin typeface="Times New Roman" panose="02020603050405020304" pitchFamily="18" charset="0"/>
                <a:cs typeface="Times New Roman" panose="02020603050405020304" pitchFamily="18" charset="0"/>
              </a:rPr>
              <a:t> </a:t>
            </a:r>
            <a:r>
              <a:rPr lang="en-US" sz="1100" i="1" dirty="0" err="1">
                <a:effectLst/>
                <a:latin typeface="Times New Roman" panose="02020603050405020304" pitchFamily="18" charset="0"/>
                <a:cs typeface="Times New Roman" panose="02020603050405020304" pitchFamily="18" charset="0"/>
              </a:rPr>
              <a:t>probelor</a:t>
            </a:r>
            <a:endParaRPr lang="ro-RO" sz="11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2" descr="D:\ACM\@F\_ CONFERINTE\2018_RoMat\NNDT\50mhz.tif">
            <a:extLst>
              <a:ext uri="{FF2B5EF4-FFF2-40B4-BE49-F238E27FC236}">
                <a16:creationId xmlns:a16="http://schemas.microsoft.com/office/drawing/2014/main" id="{C475F5D8-AB71-2BE0-3B48-6EEF96AB798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19600" y="1164195"/>
            <a:ext cx="4672452" cy="31276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B216B86-8E2C-CB66-632C-A1C4AAD3CF81}"/>
              </a:ext>
            </a:extLst>
          </p:cNvPr>
          <p:cNvSpPr txBox="1"/>
          <p:nvPr/>
        </p:nvSpPr>
        <p:spPr>
          <a:xfrm>
            <a:off x="78987" y="987017"/>
            <a:ext cx="4272126" cy="3970318"/>
          </a:xfrm>
          <a:prstGeom prst="rect">
            <a:avLst/>
          </a:prstGeom>
          <a:noFill/>
        </p:spPr>
        <p:txBody>
          <a:bodyPr wrap="square">
            <a:spAutoFit/>
          </a:bodyPr>
          <a:lstStyle/>
          <a:p>
            <a:pPr algn="just"/>
            <a:r>
              <a:rPr lang="ro-RO" sz="1800" dirty="0">
                <a:effectLst/>
                <a:latin typeface="Times New Roman" panose="02020603050405020304" pitchFamily="18" charset="0"/>
                <a:ea typeface="Times New Roman" panose="02020603050405020304" pitchFamily="18" charset="0"/>
              </a:rPr>
              <a:t>Spectroscopia Ultrasonica </a:t>
            </a:r>
            <a:r>
              <a:rPr lang="en-US" dirty="0">
                <a:latin typeface="Times New Roman" panose="02020603050405020304" pitchFamily="18" charset="0"/>
                <a:ea typeface="Times New Roman" panose="02020603050405020304" pitchFamily="18" charset="0"/>
              </a:rPr>
              <a:t>are o </a:t>
            </a:r>
            <a:r>
              <a:rPr lang="en-US" dirty="0" err="1">
                <a:latin typeface="Times New Roman" panose="02020603050405020304" pitchFamily="18" charset="0"/>
                <a:ea typeface="Times New Roman" panose="02020603050405020304" pitchFamily="18" charset="0"/>
              </a:rPr>
              <a:t>inalta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sensibilitate</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detectie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facand</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posibila</a:t>
            </a:r>
            <a:r>
              <a:rPr lang="ro-RO" sz="1800" dirty="0">
                <a:effectLst/>
                <a:latin typeface="Times New Roman" panose="02020603050405020304" pitchFamily="18" charset="0"/>
                <a:ea typeface="Times New Roman" panose="02020603050405020304" pitchFamily="18" charset="0"/>
              </a:rPr>
              <a:t> identificarea si caracterizarea modificarilor microstructurale asociate diferitelor mecanisme de degradare</a:t>
            </a:r>
            <a:r>
              <a:rPr lang="en-US" sz="1800" dirty="0">
                <a:effectLst/>
                <a:latin typeface="Times New Roman" panose="02020603050405020304" pitchFamily="18" charset="0"/>
                <a:ea typeface="Times New Roman" panose="02020603050405020304" pitchFamily="18" charset="0"/>
              </a:rPr>
              <a:t> in </a:t>
            </a:r>
            <a:r>
              <a:rPr lang="en-US" sz="1800" dirty="0" err="1">
                <a:effectLst/>
                <a:latin typeface="Times New Roman" panose="02020603050405020304" pitchFamily="18" charset="0"/>
                <a:ea typeface="Times New Roman" panose="02020603050405020304" pitchFamily="18" charset="0"/>
              </a:rPr>
              <a:t>metale</a:t>
            </a:r>
            <a:r>
              <a:rPr lang="ro-RO" sz="1800" dirty="0">
                <a:effectLst/>
                <a:latin typeface="Times New Roman" panose="02020603050405020304" pitchFamily="18" charset="0"/>
                <a:ea typeface="Times New Roman" panose="02020603050405020304" pitchFamily="18" charset="0"/>
              </a:rPr>
              <a:t>, cum sunt :</a:t>
            </a:r>
          </a:p>
          <a:p>
            <a:pPr marL="342900" lvl="0" algn="jus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rPr>
              <a:t> </a:t>
            </a:r>
            <a:r>
              <a:rPr lang="ro-RO" sz="1800" b="1" dirty="0">
                <a:solidFill>
                  <a:srgbClr val="002060"/>
                </a:solidFill>
                <a:effectLst/>
                <a:latin typeface="Times New Roman" panose="02020603050405020304" pitchFamily="18" charset="0"/>
                <a:ea typeface="Calibri" panose="020F0502020204030204" pitchFamily="34" charset="0"/>
              </a:rPr>
              <a:t>Degradarea la fluaj</a:t>
            </a:r>
            <a:r>
              <a:rPr lang="ro-RO" sz="1800" dirty="0">
                <a:effectLst/>
                <a:latin typeface="Times New Roman" panose="02020603050405020304" pitchFamily="18" charset="0"/>
                <a:ea typeface="Calibri" panose="020F0502020204030204" pitchFamily="34" charset="0"/>
              </a:rPr>
              <a:t>, </a:t>
            </a:r>
            <a:r>
              <a:rPr lang="ro-RO" sz="1700" dirty="0">
                <a:effectLst/>
                <a:latin typeface="Times New Roman" panose="02020603050405020304" pitchFamily="18" charset="0"/>
                <a:ea typeface="Calibri" panose="020F0502020204030204" pitchFamily="34" charset="0"/>
              </a:rPr>
              <a:t>caracterizata </a:t>
            </a:r>
            <a:r>
              <a:rPr lang="ro-RO" sz="1700" dirty="0" err="1">
                <a:effectLst/>
                <a:latin typeface="Times New Roman" panose="02020603050405020304" pitchFamily="18" charset="0"/>
                <a:ea typeface="Calibri" panose="020F0502020204030204" pitchFamily="34" charset="0"/>
              </a:rPr>
              <a:t>microstructural</a:t>
            </a:r>
            <a:r>
              <a:rPr lang="ro-RO" sz="1700" dirty="0">
                <a:effectLst/>
                <a:latin typeface="Times New Roman" panose="02020603050405020304" pitchFamily="18" charset="0"/>
                <a:ea typeface="Calibri" panose="020F0502020204030204" pitchFamily="34" charset="0"/>
              </a:rPr>
              <a:t> prin generarea de </a:t>
            </a:r>
            <a:r>
              <a:rPr lang="ro-RO" sz="1700" dirty="0" err="1">
                <a:effectLst/>
                <a:latin typeface="Times New Roman" panose="02020603050405020304" pitchFamily="18" charset="0"/>
                <a:ea typeface="Calibri" panose="020F0502020204030204" pitchFamily="34" charset="0"/>
              </a:rPr>
              <a:t>microvoid</a:t>
            </a:r>
            <a:r>
              <a:rPr lang="ro-RO" sz="1700" dirty="0">
                <a:effectLst/>
                <a:latin typeface="Times New Roman" panose="02020603050405020304" pitchFamily="18" charset="0"/>
                <a:ea typeface="Calibri" panose="020F0502020204030204" pitchFamily="34" charset="0"/>
              </a:rPr>
              <a:t>-uri la limita de </a:t>
            </a:r>
            <a:r>
              <a:rPr lang="ro-RO" sz="1700" dirty="0" err="1">
                <a:effectLst/>
                <a:latin typeface="Times New Roman" panose="02020603050405020304" pitchFamily="18" charset="0"/>
                <a:ea typeface="Calibri" panose="020F0502020204030204" pitchFamily="34" charset="0"/>
              </a:rPr>
              <a:t>graunte</a:t>
            </a:r>
            <a:r>
              <a:rPr lang="ro-RO" sz="1700" dirty="0">
                <a:effectLst/>
                <a:latin typeface="Times New Roman" panose="02020603050405020304" pitchFamily="18" charset="0"/>
                <a:ea typeface="Calibri" panose="020F0502020204030204" pitchFamily="34" charset="0"/>
              </a:rPr>
              <a:t>.</a:t>
            </a:r>
            <a:r>
              <a:rPr lang="ro-RO"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342900" lvl="0" algn="just">
              <a:buFont typeface="Times New Roman" panose="02020603050405020304" pitchFamily="18" charset="0"/>
              <a:buChar char="-"/>
            </a:pPr>
            <a:r>
              <a:rPr lang="en-US" dirty="0">
                <a:latin typeface="Times New Roman" panose="02020603050405020304" pitchFamily="18" charset="0"/>
                <a:ea typeface="Calibri" panose="020F0502020204030204" pitchFamily="34" charset="0"/>
              </a:rPr>
              <a:t> </a:t>
            </a:r>
            <a:r>
              <a:rPr lang="ro-RO" b="1" dirty="0">
                <a:solidFill>
                  <a:srgbClr val="002060"/>
                </a:solidFill>
                <a:latin typeface="Times New Roman" panose="02020603050405020304" pitchFamily="18" charset="0"/>
              </a:rPr>
              <a:t>Atacul de hidrogen </a:t>
            </a:r>
            <a:r>
              <a:rPr lang="ro-RO" sz="1700" dirty="0">
                <a:effectLst/>
                <a:latin typeface="Times New Roman" panose="02020603050405020304" pitchFamily="18" charset="0"/>
                <a:ea typeface="Calibri" panose="020F0502020204030204" pitchFamily="34" charset="0"/>
              </a:rPr>
              <a:t>care produce decarburarea interna a ote</a:t>
            </a:r>
            <a:r>
              <a:rPr lang="en-US" sz="1700" dirty="0" err="1">
                <a:effectLst/>
                <a:latin typeface="Times New Roman" panose="02020603050405020304" pitchFamily="18" charset="0"/>
                <a:ea typeface="Calibri" panose="020F0502020204030204" pitchFamily="34" charset="0"/>
              </a:rPr>
              <a:t>lurilor</a:t>
            </a:r>
            <a:r>
              <a:rPr lang="ro-RO" sz="1700" dirty="0">
                <a:effectLst/>
                <a:latin typeface="Times New Roman" panose="02020603050405020304" pitchFamily="18" charset="0"/>
                <a:ea typeface="Calibri" panose="020F0502020204030204" pitchFamily="34" charset="0"/>
              </a:rPr>
              <a:t> si acumularea </a:t>
            </a:r>
            <a:r>
              <a:rPr lang="en-US" sz="1700" dirty="0">
                <a:effectLst/>
                <a:latin typeface="Times New Roman" panose="02020603050405020304" pitchFamily="18" charset="0"/>
                <a:ea typeface="Calibri" panose="020F0502020204030204" pitchFamily="34" charset="0"/>
              </a:rPr>
              <a:t>de </a:t>
            </a:r>
            <a:r>
              <a:rPr lang="ro-RO" sz="1700" dirty="0">
                <a:effectLst/>
                <a:latin typeface="Times New Roman" panose="02020603050405020304" pitchFamily="18" charset="0"/>
                <a:ea typeface="Calibri" panose="020F0502020204030204" pitchFamily="34" charset="0"/>
              </a:rPr>
              <a:t>metan</a:t>
            </a:r>
            <a:r>
              <a:rPr lang="en-US" sz="1700" dirty="0">
                <a:effectLst/>
                <a:latin typeface="Times New Roman" panose="02020603050405020304" pitchFamily="18" charset="0"/>
                <a:ea typeface="Calibri" panose="020F0502020204030204" pitchFamily="34" charset="0"/>
              </a:rPr>
              <a:t>,</a:t>
            </a:r>
            <a:r>
              <a:rPr lang="en-US" sz="1700" dirty="0">
                <a:latin typeface="Times New Roman" panose="02020603050405020304" pitchFamily="18" charset="0"/>
                <a:ea typeface="Calibri" panose="020F0502020204030204" pitchFamily="34" charset="0"/>
              </a:rPr>
              <a:t> </a:t>
            </a:r>
            <a:r>
              <a:rPr lang="en-US" sz="1700" dirty="0" err="1">
                <a:latin typeface="Times New Roman" panose="02020603050405020304" pitchFamily="18" charset="0"/>
                <a:ea typeface="Calibri" panose="020F0502020204030204" pitchFamily="34" charset="0"/>
              </a:rPr>
              <a:t>aparut</a:t>
            </a:r>
            <a:r>
              <a:rPr lang="ro-RO" sz="1700" dirty="0">
                <a:effectLst/>
                <a:latin typeface="Times New Roman" panose="02020603050405020304" pitchFamily="18" charset="0"/>
                <a:ea typeface="Calibri" panose="020F0502020204030204" pitchFamily="34" charset="0"/>
              </a:rPr>
              <a:t> </a:t>
            </a:r>
            <a:r>
              <a:rPr lang="en-US" sz="1700" dirty="0">
                <a:latin typeface="Times New Roman" panose="02020603050405020304" pitchFamily="18" charset="0"/>
                <a:ea typeface="Calibri" panose="020F0502020204030204" pitchFamily="34" charset="0"/>
              </a:rPr>
              <a:t>la</a:t>
            </a:r>
            <a:r>
              <a:rPr lang="ro-RO" sz="1700" dirty="0">
                <a:effectLst/>
                <a:latin typeface="Times New Roman" panose="02020603050405020304" pitchFamily="18" charset="0"/>
                <a:ea typeface="Calibri" panose="020F0502020204030204" pitchFamily="34" charset="0"/>
              </a:rPr>
              <a:t> reacti</a:t>
            </a:r>
            <a:r>
              <a:rPr lang="en-US" sz="1700" dirty="0">
                <a:latin typeface="Times New Roman" panose="02020603050405020304" pitchFamily="18" charset="0"/>
                <a:ea typeface="Calibri" panose="020F0502020204030204" pitchFamily="34" charset="0"/>
              </a:rPr>
              <a:t>a</a:t>
            </a:r>
            <a:r>
              <a:rPr lang="ro-RO" sz="1700" dirty="0">
                <a:effectLst/>
                <a:latin typeface="Times New Roman" panose="02020603050405020304" pitchFamily="18" charset="0"/>
                <a:ea typeface="Calibri" panose="020F0502020204030204" pitchFamily="34" charset="0"/>
              </a:rPr>
              <a:t> hi</a:t>
            </a:r>
            <a:r>
              <a:rPr lang="en-US" sz="1700" dirty="0">
                <a:effectLst/>
                <a:latin typeface="Times New Roman" panose="02020603050405020304" pitchFamily="18" charset="0"/>
                <a:ea typeface="Calibri" panose="020F0502020204030204" pitchFamily="34" charset="0"/>
              </a:rPr>
              <a:t>d</a:t>
            </a:r>
            <a:r>
              <a:rPr lang="ro-RO" sz="1700" dirty="0">
                <a:effectLst/>
                <a:latin typeface="Times New Roman" panose="02020603050405020304" pitchFamily="18" charset="0"/>
                <a:ea typeface="Calibri" panose="020F0502020204030204" pitchFamily="34" charset="0"/>
              </a:rPr>
              <a:t>rogen – carbon</a:t>
            </a:r>
            <a:r>
              <a:rPr lang="en-US" sz="1700" dirty="0">
                <a:effectLst/>
                <a:latin typeface="Times New Roman" panose="02020603050405020304" pitchFamily="18" charset="0"/>
                <a:ea typeface="Calibri" panose="020F0502020204030204" pitchFamily="34" charset="0"/>
              </a:rPr>
              <a:t>,</a:t>
            </a:r>
            <a:r>
              <a:rPr lang="ro-RO" sz="1700" dirty="0">
                <a:effectLst/>
                <a:latin typeface="Times New Roman" panose="02020603050405020304" pitchFamily="18" charset="0"/>
                <a:ea typeface="Calibri" panose="020F0502020204030204" pitchFamily="34" charset="0"/>
              </a:rPr>
              <a:t> in microgoluri situate in special la limita de graunte</a:t>
            </a:r>
            <a:r>
              <a:rPr lang="en-US" sz="1700" dirty="0">
                <a:latin typeface="Times New Roman" panose="02020603050405020304" pitchFamily="18" charset="0"/>
                <a:ea typeface="Calibri" panose="020F0502020204030204" pitchFamily="34" charset="0"/>
              </a:rPr>
              <a:t>.</a:t>
            </a:r>
            <a:endParaRPr lang="en-US" sz="1700" dirty="0">
              <a:effectLst/>
              <a:latin typeface="Times New Roman" panose="02020603050405020304" pitchFamily="18" charset="0"/>
              <a:ea typeface="Calibri" panose="020F0502020204030204" pitchFamily="34" charset="0"/>
            </a:endParaRPr>
          </a:p>
        </p:txBody>
      </p:sp>
      <p:sp>
        <p:nvSpPr>
          <p:cNvPr id="15" name="TextBox 14">
            <a:extLst>
              <a:ext uri="{FF2B5EF4-FFF2-40B4-BE49-F238E27FC236}">
                <a16:creationId xmlns:a16="http://schemas.microsoft.com/office/drawing/2014/main" id="{903057DB-0ED4-9FCE-3179-02AFF9D535D2}"/>
              </a:ext>
            </a:extLst>
          </p:cNvPr>
          <p:cNvSpPr txBox="1"/>
          <p:nvPr/>
        </p:nvSpPr>
        <p:spPr>
          <a:xfrm>
            <a:off x="10139" y="4780156"/>
            <a:ext cx="8726921" cy="1477328"/>
          </a:xfrm>
          <a:prstGeom prst="rect">
            <a:avLst/>
          </a:prstGeom>
          <a:noFill/>
        </p:spPr>
        <p:txBody>
          <a:bodyPr wrap="square">
            <a:spAutoFit/>
          </a:bodyPr>
          <a:lstStyle/>
          <a:p>
            <a:pPr marL="342900" lvl="0" algn="jus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rPr>
              <a:t> </a:t>
            </a:r>
            <a:r>
              <a:rPr lang="ro-RO" b="1" dirty="0" err="1">
                <a:solidFill>
                  <a:srgbClr val="002060"/>
                </a:solidFill>
                <a:latin typeface="Times New Roman" panose="02020603050405020304" pitchFamily="18" charset="0"/>
              </a:rPr>
              <a:t>Fragilizarea</a:t>
            </a:r>
            <a:r>
              <a:rPr lang="ro-RO" b="1" dirty="0">
                <a:solidFill>
                  <a:srgbClr val="002060"/>
                </a:solidFill>
                <a:latin typeface="Times New Roman" panose="02020603050405020304" pitchFamily="18" charset="0"/>
              </a:rPr>
              <a:t> sub hidrogen</a:t>
            </a:r>
            <a:r>
              <a:rPr lang="ro-RO" sz="1800" dirty="0">
                <a:effectLst/>
                <a:latin typeface="Times New Roman" panose="02020603050405020304" pitchFamily="18" charset="0"/>
                <a:ea typeface="Calibri" panose="020F0502020204030204" pitchFamily="34" charset="0"/>
              </a:rPr>
              <a:t>, </a:t>
            </a:r>
            <a:r>
              <a:rPr lang="ro-RO" sz="1700" dirty="0">
                <a:effectLst/>
                <a:latin typeface="Times New Roman" panose="02020603050405020304" pitchFamily="18" charset="0"/>
                <a:ea typeface="Calibri" panose="020F0502020204030204" pitchFamily="34" charset="0"/>
              </a:rPr>
              <a:t>caracterizata prin </a:t>
            </a:r>
            <a:r>
              <a:rPr lang="ro-RO" sz="1700" dirty="0" err="1">
                <a:effectLst/>
                <a:latin typeface="Times New Roman" panose="02020603050405020304" pitchFamily="18" charset="0"/>
                <a:ea typeface="Calibri" panose="020F0502020204030204" pitchFamily="34" charset="0"/>
              </a:rPr>
              <a:t>aparitia</a:t>
            </a:r>
            <a:r>
              <a:rPr lang="ro-RO" sz="1700" dirty="0">
                <a:effectLst/>
                <a:latin typeface="Times New Roman" panose="02020603050405020304" pitchFamily="18" charset="0"/>
                <a:ea typeface="Calibri" panose="020F0502020204030204" pitchFamily="34" charset="0"/>
              </a:rPr>
              <a:t> in material a hidrurilor, care sunt </a:t>
            </a:r>
            <a:r>
              <a:rPr lang="ro-RO" sz="1700" dirty="0" err="1">
                <a:effectLst/>
                <a:latin typeface="Times New Roman" panose="02020603050405020304" pitchFamily="18" charset="0"/>
                <a:ea typeface="Calibri" panose="020F0502020204030204" pitchFamily="34" charset="0"/>
              </a:rPr>
              <a:t>constiuenti</a:t>
            </a:r>
            <a:r>
              <a:rPr lang="ro-RO" sz="1700" dirty="0">
                <a:effectLst/>
                <a:latin typeface="Times New Roman" panose="02020603050405020304" pitchFamily="18" charset="0"/>
                <a:ea typeface="Calibri" panose="020F0502020204030204" pitchFamily="34" charset="0"/>
              </a:rPr>
              <a:t> fragili;</a:t>
            </a:r>
          </a:p>
          <a:p>
            <a:pPr marL="342900" lvl="0" algn="jus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rPr>
              <a:t> </a:t>
            </a:r>
            <a:r>
              <a:rPr lang="ro-RO" b="1" dirty="0">
                <a:solidFill>
                  <a:srgbClr val="002060"/>
                </a:solidFill>
                <a:latin typeface="Times New Roman" panose="02020603050405020304" pitchFamily="18" charset="0"/>
              </a:rPr>
              <a:t>Coroziunea fisuranta sub tensiun</a:t>
            </a:r>
            <a:r>
              <a:rPr lang="en-US" b="1" dirty="0">
                <a:solidFill>
                  <a:srgbClr val="002060"/>
                </a:solidFill>
                <a:latin typeface="Times New Roman" panose="02020603050405020304" pitchFamily="18" charset="0"/>
              </a:rPr>
              <a:t>e</a:t>
            </a:r>
            <a:r>
              <a:rPr lang="ro-RO" sz="1800" dirty="0">
                <a:effectLst/>
                <a:latin typeface="Times New Roman" panose="02020603050405020304" pitchFamily="18" charset="0"/>
                <a:ea typeface="Calibri" panose="020F0502020204030204" pitchFamily="34" charset="0"/>
              </a:rPr>
              <a:t>;</a:t>
            </a:r>
          </a:p>
          <a:p>
            <a:pPr marL="342900" lvl="0" algn="jus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rPr>
              <a:t> </a:t>
            </a:r>
            <a:r>
              <a:rPr lang="ro-RO" b="1" dirty="0">
                <a:solidFill>
                  <a:srgbClr val="002060"/>
                </a:solidFill>
                <a:latin typeface="Times New Roman" panose="02020603050405020304" pitchFamily="18" charset="0"/>
              </a:rPr>
              <a:t>Oboseala (termo)mecanica </a:t>
            </a:r>
            <a:r>
              <a:rPr lang="ro-RO" sz="1700" dirty="0">
                <a:effectLst/>
                <a:latin typeface="Times New Roman" panose="02020603050405020304" pitchFamily="18" charset="0"/>
                <a:ea typeface="Calibri" panose="020F0502020204030204" pitchFamily="34" charset="0"/>
              </a:rPr>
              <a:t>generata de solicitarea la vibratii care</a:t>
            </a:r>
            <a:r>
              <a:rPr lang="en-US" sz="1700" dirty="0">
                <a:effectLst/>
                <a:latin typeface="Times New Roman" panose="02020603050405020304" pitchFamily="18" charset="0"/>
                <a:ea typeface="Calibri" panose="020F0502020204030204" pitchFamily="34" charset="0"/>
              </a:rPr>
              <a:t>,</a:t>
            </a:r>
            <a:r>
              <a:rPr lang="ro-RO" sz="1700" dirty="0">
                <a:effectLst/>
                <a:latin typeface="Times New Roman" panose="02020603050405020304" pitchFamily="18" charset="0"/>
                <a:ea typeface="Calibri" panose="020F0502020204030204" pitchFamily="34" charset="0"/>
              </a:rPr>
              <a:t> dupa acumularea unui numar de solicitar</a:t>
            </a:r>
            <a:r>
              <a:rPr lang="en-US" sz="1700" dirty="0" err="1">
                <a:effectLst/>
                <a:latin typeface="Times New Roman" panose="02020603050405020304" pitchFamily="18" charset="0"/>
                <a:ea typeface="Calibri" panose="020F0502020204030204" pitchFamily="34" charset="0"/>
              </a:rPr>
              <a:t>i</a:t>
            </a:r>
            <a:r>
              <a:rPr lang="ro-RO" sz="1700" dirty="0">
                <a:effectLst/>
                <a:latin typeface="Times New Roman" panose="02020603050405020304" pitchFamily="18" charset="0"/>
                <a:ea typeface="Calibri" panose="020F0502020204030204" pitchFamily="34" charset="0"/>
              </a:rPr>
              <a:t> ciclic</a:t>
            </a:r>
            <a:r>
              <a:rPr lang="en-US" sz="1700" dirty="0">
                <a:effectLst/>
                <a:latin typeface="Times New Roman" panose="02020603050405020304" pitchFamily="18" charset="0"/>
                <a:ea typeface="Calibri" panose="020F0502020204030204" pitchFamily="34" charset="0"/>
              </a:rPr>
              <a:t>e</a:t>
            </a:r>
            <a:r>
              <a:rPr lang="en-US" sz="1700" dirty="0">
                <a:latin typeface="Times New Roman" panose="02020603050405020304" pitchFamily="18" charset="0"/>
                <a:ea typeface="Calibri" panose="020F0502020204030204" pitchFamily="34" charset="0"/>
              </a:rPr>
              <a:t>, </a:t>
            </a:r>
            <a:r>
              <a:rPr lang="ro-RO" sz="1700" dirty="0">
                <a:effectLst/>
                <a:latin typeface="Times New Roman" panose="02020603050405020304" pitchFamily="18" charset="0"/>
                <a:ea typeface="Calibri" panose="020F0502020204030204" pitchFamily="34" charset="0"/>
              </a:rPr>
              <a:t>determina aparitia de microfisuri in material.</a:t>
            </a:r>
          </a:p>
        </p:txBody>
      </p:sp>
      <p:sp>
        <p:nvSpPr>
          <p:cNvPr id="17" name="TextBox 16">
            <a:extLst>
              <a:ext uri="{FF2B5EF4-FFF2-40B4-BE49-F238E27FC236}">
                <a16:creationId xmlns:a16="http://schemas.microsoft.com/office/drawing/2014/main" id="{7FC01A08-28FB-783F-4A6C-2F8A97A0D523}"/>
              </a:ext>
            </a:extLst>
          </p:cNvPr>
          <p:cNvSpPr txBox="1"/>
          <p:nvPr/>
        </p:nvSpPr>
        <p:spPr>
          <a:xfrm>
            <a:off x="289809" y="6257484"/>
            <a:ext cx="8886163" cy="415498"/>
          </a:xfrm>
          <a:prstGeom prst="rect">
            <a:avLst/>
          </a:prstGeom>
          <a:noFill/>
        </p:spPr>
        <p:txBody>
          <a:bodyPr wrap="square">
            <a:spAutoFit/>
          </a:bodyPr>
          <a:lstStyle/>
          <a:p>
            <a:r>
              <a:rPr lang="en-US" sz="1050" i="1" dirty="0" err="1">
                <a:effectLst/>
                <a:latin typeface="Times New Roman" panose="02020603050405020304" pitchFamily="18" charset="0"/>
                <a:ea typeface="Times New Roman" panose="02020603050405020304" pitchFamily="18" charset="0"/>
              </a:rPr>
              <a:t>Sursa</a:t>
            </a:r>
            <a:r>
              <a:rPr lang="en-US" sz="1050" i="1" dirty="0">
                <a:effectLst/>
                <a:latin typeface="Times New Roman" panose="02020603050405020304" pitchFamily="18" charset="0"/>
                <a:ea typeface="Times New Roman" panose="02020603050405020304" pitchFamily="18" charset="0"/>
              </a:rPr>
              <a:t> </a:t>
            </a:r>
            <a:r>
              <a:rPr lang="en-US" sz="1050" i="1" dirty="0" err="1">
                <a:effectLst/>
                <a:latin typeface="Times New Roman" panose="02020603050405020304" pitchFamily="18" charset="0"/>
                <a:ea typeface="Times New Roman" panose="02020603050405020304" pitchFamily="18" charset="0"/>
              </a:rPr>
              <a:t>figurii</a:t>
            </a:r>
            <a:r>
              <a:rPr lang="en-US" sz="1050" i="1" dirty="0">
                <a:effectLst/>
                <a:latin typeface="Times New Roman" panose="02020603050405020304" pitchFamily="18" charset="0"/>
                <a:ea typeface="Times New Roman" panose="02020603050405020304" pitchFamily="18" charset="0"/>
              </a:rPr>
              <a:t>: </a:t>
            </a:r>
            <a:r>
              <a:rPr lang="ro-RO" sz="1050" b="1" dirty="0">
                <a:effectLst/>
                <a:latin typeface="Times New Roman" panose="02020603050405020304" pitchFamily="18" charset="0"/>
                <a:ea typeface="Times New Roman" panose="02020603050405020304" pitchFamily="18" charset="0"/>
              </a:rPr>
              <a:t>M. Soare,</a:t>
            </a:r>
            <a:r>
              <a:rPr lang="ro-RO" sz="1050" dirty="0">
                <a:effectLst/>
                <a:latin typeface="Times New Roman" panose="02020603050405020304" pitchFamily="18" charset="0"/>
                <a:ea typeface="Times New Roman" panose="02020603050405020304" pitchFamily="18" charset="0"/>
              </a:rPr>
              <a:t> A.C Mocanu, C. Iordache, A. Maidaniuc, F. Miculescu, </a:t>
            </a:r>
            <a:r>
              <a:rPr lang="ro-RO" sz="1050" dirty="0" err="1">
                <a:effectLst/>
                <a:latin typeface="Times New Roman" panose="02020603050405020304" pitchFamily="18" charset="0"/>
                <a:ea typeface="Times New Roman" panose="02020603050405020304" pitchFamily="18" charset="0"/>
              </a:rPr>
              <a:t>Complementary</a:t>
            </a:r>
            <a:r>
              <a:rPr lang="ro-RO" sz="1050" dirty="0">
                <a:effectLst/>
                <a:latin typeface="Times New Roman" panose="02020603050405020304" pitchFamily="18" charset="0"/>
                <a:ea typeface="Times New Roman" panose="02020603050405020304" pitchFamily="18" charset="0"/>
              </a:rPr>
              <a:t> </a:t>
            </a:r>
            <a:r>
              <a:rPr lang="ro-RO" sz="1050" dirty="0" err="1">
                <a:effectLst/>
                <a:latin typeface="Times New Roman" panose="02020603050405020304" pitchFamily="18" charset="0"/>
                <a:ea typeface="Times New Roman" panose="02020603050405020304" pitchFamily="18" charset="0"/>
              </a:rPr>
              <a:t>Broadband</a:t>
            </a:r>
            <a:r>
              <a:rPr lang="ro-RO" sz="1050" dirty="0">
                <a:effectLst/>
                <a:latin typeface="Times New Roman" panose="02020603050405020304" pitchFamily="18" charset="0"/>
                <a:ea typeface="Times New Roman" panose="02020603050405020304" pitchFamily="18" charset="0"/>
              </a:rPr>
              <a:t> </a:t>
            </a:r>
            <a:r>
              <a:rPr lang="ro-RO" sz="1050" i="1" dirty="0">
                <a:effectLst/>
                <a:latin typeface="Times New Roman" panose="02020603050405020304" pitchFamily="18" charset="0"/>
                <a:ea typeface="Times New Roman" panose="02020603050405020304" pitchFamily="18" charset="0"/>
              </a:rPr>
              <a:t>Ultrasonic </a:t>
            </a:r>
            <a:r>
              <a:rPr lang="ro-RO" sz="1050" i="1" dirty="0" err="1">
                <a:effectLst/>
                <a:latin typeface="Times New Roman" panose="02020603050405020304" pitchFamily="18" charset="0"/>
                <a:ea typeface="Times New Roman" panose="02020603050405020304" pitchFamily="18" charset="0"/>
              </a:rPr>
              <a:t>Spectroscopy</a:t>
            </a:r>
            <a:r>
              <a:rPr lang="ro-RO" sz="1050" i="1" dirty="0">
                <a:effectLst/>
                <a:latin typeface="Times New Roman" panose="02020603050405020304" pitchFamily="18" charset="0"/>
                <a:ea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rPr>
              <a:t>evaluation</a:t>
            </a:r>
            <a:r>
              <a:rPr lang="ro-RO" sz="1050" i="1" dirty="0">
                <a:effectLst/>
                <a:latin typeface="Times New Roman" panose="02020603050405020304" pitchFamily="18" charset="0"/>
                <a:ea typeface="Times New Roman" panose="02020603050405020304" pitchFamily="18" charset="0"/>
              </a:rPr>
              <a:t> of </a:t>
            </a:r>
            <a:r>
              <a:rPr lang="ro-RO" sz="1050" i="1" dirty="0" err="1">
                <a:effectLst/>
                <a:latin typeface="Times New Roman" panose="02020603050405020304" pitchFamily="18" charset="0"/>
                <a:ea typeface="Times New Roman" panose="02020603050405020304" pitchFamily="18" charset="0"/>
              </a:rPr>
              <a:t>naturally</a:t>
            </a:r>
            <a:r>
              <a:rPr lang="ro-RO" sz="1050" i="1" dirty="0">
                <a:effectLst/>
                <a:latin typeface="Times New Roman" panose="02020603050405020304" pitchFamily="18" charset="0"/>
                <a:ea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rPr>
              <a:t>derived-Calcium</a:t>
            </a:r>
            <a:r>
              <a:rPr lang="ro-RO" sz="1050" i="1" dirty="0">
                <a:effectLst/>
                <a:latin typeface="Times New Roman" panose="02020603050405020304" pitchFamily="18" charset="0"/>
                <a:ea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rPr>
              <a:t>Phosphates</a:t>
            </a:r>
            <a:r>
              <a:rPr lang="ro-RO" sz="1050" dirty="0">
                <a:effectLst/>
                <a:latin typeface="Times New Roman" panose="02020603050405020304" pitchFamily="18" charset="0"/>
                <a:ea typeface="Times New Roman" panose="02020603050405020304" pitchFamily="18" charset="0"/>
              </a:rPr>
              <a:t>, </a:t>
            </a:r>
            <a:r>
              <a:rPr lang="ro-RO" sz="1050" dirty="0" err="1">
                <a:effectLst/>
                <a:latin typeface="Times New Roman" panose="02020603050405020304" pitchFamily="18" charset="0"/>
                <a:ea typeface="Times New Roman" panose="02020603050405020304" pitchFamily="18" charset="0"/>
              </a:rPr>
              <a:t>RoMat</a:t>
            </a:r>
            <a:r>
              <a:rPr lang="ro-RO" sz="1050" dirty="0">
                <a:effectLst/>
                <a:latin typeface="Times New Roman" panose="02020603050405020304" pitchFamily="18" charset="0"/>
                <a:ea typeface="Times New Roman" panose="02020603050405020304" pitchFamily="18" charset="0"/>
              </a:rPr>
              <a:t> 2018 - 7th International </a:t>
            </a:r>
            <a:r>
              <a:rPr lang="ro-RO" sz="1050" dirty="0" err="1">
                <a:effectLst/>
                <a:latin typeface="Times New Roman" panose="02020603050405020304" pitchFamily="18" charset="0"/>
                <a:ea typeface="Times New Roman" panose="02020603050405020304" pitchFamily="18" charset="0"/>
              </a:rPr>
              <a:t>Conference</a:t>
            </a:r>
            <a:r>
              <a:rPr lang="ro-RO" sz="1050" dirty="0">
                <a:effectLst/>
                <a:latin typeface="Times New Roman" panose="02020603050405020304" pitchFamily="18" charset="0"/>
                <a:ea typeface="Times New Roman" panose="02020603050405020304" pitchFamily="18" charset="0"/>
              </a:rPr>
              <a:t> on </a:t>
            </a:r>
            <a:r>
              <a:rPr lang="ro-RO" sz="1050" dirty="0" err="1">
                <a:effectLst/>
                <a:latin typeface="Times New Roman" panose="02020603050405020304" pitchFamily="18" charset="0"/>
                <a:ea typeface="Times New Roman" panose="02020603050405020304" pitchFamily="18" charset="0"/>
              </a:rPr>
              <a:t>Materials</a:t>
            </a:r>
            <a:r>
              <a:rPr lang="ro-RO" sz="1050" dirty="0">
                <a:effectLst/>
                <a:latin typeface="Times New Roman" panose="02020603050405020304" pitchFamily="18" charset="0"/>
                <a:ea typeface="Times New Roman" panose="02020603050405020304" pitchFamily="18" charset="0"/>
              </a:rPr>
              <a:t> </a:t>
            </a:r>
            <a:r>
              <a:rPr lang="ro-RO" sz="1050" dirty="0" err="1">
                <a:effectLst/>
                <a:latin typeface="Times New Roman" panose="02020603050405020304" pitchFamily="18" charset="0"/>
                <a:ea typeface="Times New Roman" panose="02020603050405020304" pitchFamily="18" charset="0"/>
              </a:rPr>
              <a:t>Science</a:t>
            </a:r>
            <a:r>
              <a:rPr lang="ro-RO" sz="1050" dirty="0">
                <a:effectLst/>
                <a:latin typeface="Times New Roman" panose="02020603050405020304" pitchFamily="18" charset="0"/>
                <a:ea typeface="Times New Roman" panose="02020603050405020304" pitchFamily="18" charset="0"/>
              </a:rPr>
              <a:t> </a:t>
            </a:r>
            <a:r>
              <a:rPr lang="ro-RO" sz="1050" dirty="0" err="1">
                <a:effectLst/>
                <a:latin typeface="Times New Roman" panose="02020603050405020304" pitchFamily="18" charset="0"/>
                <a:ea typeface="Times New Roman" panose="02020603050405020304" pitchFamily="18" charset="0"/>
              </a:rPr>
              <a:t>and</a:t>
            </a:r>
            <a:r>
              <a:rPr lang="ro-RO" sz="1050" dirty="0">
                <a:effectLst/>
                <a:latin typeface="Times New Roman" panose="02020603050405020304" pitchFamily="18" charset="0"/>
                <a:ea typeface="Times New Roman" panose="02020603050405020304" pitchFamily="18" charset="0"/>
              </a:rPr>
              <a:t> Technologies, 15 - 18 noiembrie 2018, București, Romania.</a:t>
            </a:r>
            <a:endParaRPr lang="ro-RO" sz="1050" dirty="0"/>
          </a:p>
        </p:txBody>
      </p:sp>
      <p:cxnSp>
        <p:nvCxnSpPr>
          <p:cNvPr id="19" name="Straight Connector 18">
            <a:extLst>
              <a:ext uri="{FF2B5EF4-FFF2-40B4-BE49-F238E27FC236}">
                <a16:creationId xmlns:a16="http://schemas.microsoft.com/office/drawing/2014/main" id="{CA1B837B-E49F-ED57-0495-C710C713CAD0}"/>
              </a:ext>
            </a:extLst>
          </p:cNvPr>
          <p:cNvCxnSpPr/>
          <p:nvPr/>
        </p:nvCxnSpPr>
        <p:spPr>
          <a:xfrm>
            <a:off x="381000" y="6340136"/>
            <a:ext cx="480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5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76DB38-D392-4962-B81A-43018D66951C}"/>
              </a:ext>
            </a:extLst>
          </p:cNvPr>
          <p:cNvGrpSpPr/>
          <p:nvPr/>
        </p:nvGrpSpPr>
        <p:grpSpPr>
          <a:xfrm>
            <a:off x="-1319" y="254777"/>
            <a:ext cx="9155458" cy="909418"/>
            <a:chOff x="-1319" y="254777"/>
            <a:chExt cx="9155458" cy="909418"/>
          </a:xfrm>
        </p:grpSpPr>
        <p:sp>
          <p:nvSpPr>
            <p:cNvPr id="5" name="TextBox 4">
              <a:extLst>
                <a:ext uri="{FF2B5EF4-FFF2-40B4-BE49-F238E27FC236}">
                  <a16:creationId xmlns:a16="http://schemas.microsoft.com/office/drawing/2014/main" id="{6D98660B-D457-4CF0-B407-B928D04325D8}"/>
                </a:ext>
              </a:extLst>
            </p:cNvPr>
            <p:cNvSpPr txBox="1"/>
            <p:nvPr/>
          </p:nvSpPr>
          <p:spPr>
            <a:xfrm>
              <a:off x="10139" y="517864"/>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Reţele</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neuronale</a:t>
              </a:r>
              <a:endPar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F2145719-F917-440A-B443-871B5845056B}"/>
                </a:ext>
              </a:extLst>
            </p:cNvPr>
            <p:cNvSpPr txBox="1"/>
            <p:nvPr/>
          </p:nvSpPr>
          <p:spPr>
            <a:xfrm>
              <a:off x="-1319" y="254777"/>
              <a:ext cx="9144000" cy="461665"/>
            </a:xfrm>
            <a:prstGeom prst="rect">
              <a:avLst/>
            </a:prstGeom>
            <a:noFill/>
          </p:spPr>
          <p:txBody>
            <a:bodyPr wrap="square" rtlCol="0">
              <a:spAutoFit/>
            </a:bodyPr>
            <a:lstStyle/>
            <a:p>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Metode</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de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examinare</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si</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tehnici</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de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procesare</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datelor</a:t>
              </a:r>
              <a:endPar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endParaRPr>
            </a:p>
          </p:txBody>
        </p:sp>
      </p:grpSp>
      <p:sp>
        <p:nvSpPr>
          <p:cNvPr id="7" name="Slide Number Placeholder 3">
            <a:extLst>
              <a:ext uri="{FF2B5EF4-FFF2-40B4-BE49-F238E27FC236}">
                <a16:creationId xmlns:a16="http://schemas.microsoft.com/office/drawing/2014/main" id="{4761685D-39D5-460F-BB0C-A9255B194928}"/>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14</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3B67DD6-71BF-8A1F-6736-5A532E0F1EF0}"/>
              </a:ext>
            </a:extLst>
          </p:cNvPr>
          <p:cNvSpPr txBox="1"/>
          <p:nvPr/>
        </p:nvSpPr>
        <p:spPr>
          <a:xfrm>
            <a:off x="161220" y="1288461"/>
            <a:ext cx="8449380" cy="2308324"/>
          </a:xfrm>
          <a:prstGeom prst="rect">
            <a:avLst/>
          </a:prstGeom>
          <a:noFill/>
        </p:spPr>
        <p:txBody>
          <a:bodyPr wrap="square">
            <a:spAutoFit/>
          </a:bodyPr>
          <a:lstStyle/>
          <a:p>
            <a:pPr marL="285750" indent="-285750">
              <a:buFont typeface="Arial" panose="020B0604020202020204" pitchFamily="34" charset="0"/>
              <a:buChar char="•"/>
            </a:pPr>
            <a:r>
              <a:rPr lang="en-US" sz="1800" dirty="0" err="1">
                <a:effectLst/>
                <a:latin typeface="Times New Roman" panose="02020603050405020304" pitchFamily="18" charset="0"/>
                <a:ea typeface="Times New Roman" panose="02020603050405020304" pitchFamily="18" charset="0"/>
              </a:rPr>
              <a:t>Prin</a:t>
            </a:r>
            <a:r>
              <a:rPr lang="en-US" sz="180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dezvoltarea tehnicilor digitale, metodologia si instrumentația utilizate in controlul nedistructiv au cunoscut un remarcabil progress</a:t>
            </a:r>
            <a:r>
              <a:rPr lang="en-US" sz="1800" dirty="0">
                <a:effectLst/>
                <a:latin typeface="Times New Roman" panose="02020603050405020304" pitchFamily="18" charset="0"/>
                <a:ea typeface="Times New Roman" panose="02020603050405020304" pitchFamily="18" charset="0"/>
              </a:rPr>
              <a:t>;</a:t>
            </a:r>
          </a:p>
          <a:p>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dirty="0" err="1">
                <a:latin typeface="Times New Roman" panose="02020603050405020304" pitchFamily="18" charset="0"/>
                <a:ea typeface="Times New Roman" panose="02020603050405020304" pitchFamily="18" charset="0"/>
              </a:rPr>
              <a:t>Totusi</a:t>
            </a:r>
            <a:r>
              <a:rPr lang="en-US" dirty="0">
                <a:latin typeface="Times New Roman" panose="02020603050405020304" pitchFamily="18" charset="0"/>
                <a:ea typeface="Times New Roman" panose="02020603050405020304" pitchFamily="18" charset="0"/>
              </a:rPr>
              <a:t>,</a:t>
            </a:r>
            <a:r>
              <a:rPr lang="ro-RO" sz="1800" dirty="0">
                <a:effectLst/>
                <a:latin typeface="Times New Roman" panose="02020603050405020304" pitchFamily="18" charset="0"/>
                <a:ea typeface="Times New Roman" panose="02020603050405020304" pitchFamily="18" charset="0"/>
              </a:rPr>
              <a:t> sistemele de evaluare si interpretare a datelor obținute in examinările nedistructive continua sa se bazeze pe tehnici excesiv de simplificatoare </a:t>
            </a:r>
            <a:r>
              <a:rPr lang="en-US" dirty="0">
                <a:latin typeface="Times New Roman" panose="02020603050405020304" pitchFamily="18" charset="0"/>
                <a:ea typeface="Times New Roman" panose="02020603050405020304" pitchFamily="18" charset="0"/>
              </a:rPr>
              <a:t>a</a:t>
            </a:r>
            <a:r>
              <a:rPr lang="ro-RO" sz="1800" dirty="0">
                <a:effectLst/>
                <a:latin typeface="Times New Roman" panose="02020603050405020304" pitchFamily="18" charset="0"/>
                <a:ea typeface="Times New Roman" panose="02020603050405020304" pitchFamily="18" charset="0"/>
              </a:rPr>
              <a:t> procesar</a:t>
            </a:r>
            <a:r>
              <a:rPr lang="en-US" sz="1800" dirty="0">
                <a:effectLst/>
                <a:latin typeface="Times New Roman" panose="02020603050405020304" pitchFamily="18" charset="0"/>
                <a:ea typeface="Times New Roman" panose="02020603050405020304" pitchFamily="18" charset="0"/>
              </a:rPr>
              <a:t>ii</a:t>
            </a:r>
            <a:r>
              <a:rPr lang="ro-RO" sz="1800" dirty="0">
                <a:effectLst/>
                <a:latin typeface="Times New Roman" panose="02020603050405020304" pitchFamily="18" charset="0"/>
                <a:ea typeface="Times New Roman" panose="02020603050405020304" pitchFamily="18" charset="0"/>
              </a:rPr>
              <a:t> si analiz</a:t>
            </a:r>
            <a:r>
              <a:rPr lang="en-US" sz="1800" dirty="0" err="1">
                <a:effectLst/>
                <a:latin typeface="Times New Roman" panose="02020603050405020304" pitchFamily="18" charset="0"/>
                <a:ea typeface="Times New Roman" panose="02020603050405020304" pitchFamily="18" charset="0"/>
              </a:rPr>
              <a:t>ei</a:t>
            </a:r>
            <a:r>
              <a:rPr lang="ro-RO" sz="1800" dirty="0">
                <a:effectLst/>
                <a:latin typeface="Times New Roman" panose="02020603050405020304" pitchFamily="18" charset="0"/>
                <a:ea typeface="Times New Roman" panose="02020603050405020304" pitchFamily="18" charset="0"/>
              </a:rPr>
              <a:t> semnalelor generate in procesul de interacti</a:t>
            </a:r>
            <a:r>
              <a:rPr lang="en-US" sz="1800" dirty="0">
                <a:effectLst/>
                <a:latin typeface="Times New Roman" panose="02020603050405020304" pitchFamily="18" charset="0"/>
                <a:ea typeface="Times New Roman" panose="02020603050405020304" pitchFamily="18" charset="0"/>
              </a:rPr>
              <a:t>un</a:t>
            </a:r>
            <a:r>
              <a:rPr lang="ro-RO" sz="1800" dirty="0">
                <a:effectLst/>
                <a:latin typeface="Times New Roman" panose="02020603050405020304" pitchFamily="18" charset="0"/>
                <a:ea typeface="Times New Roman" panose="02020603050405020304" pitchFamily="18" charset="0"/>
              </a:rPr>
              <a:t>e a câmpului de interogare (ultrasunete, curenți turbionari, raze X etc.) cu discontinuitățile de material</a:t>
            </a:r>
            <a:endParaRPr lang="en-US" sz="1800" dirty="0">
              <a:effectLst/>
              <a:latin typeface="Times New Roman" panose="02020603050405020304" pitchFamily="18" charset="0"/>
              <a:ea typeface="Times New Roman" panose="02020603050405020304" pitchFamily="18" charset="0"/>
            </a:endParaRPr>
          </a:p>
          <a:p>
            <a:endParaRPr lang="ro-RO" dirty="0"/>
          </a:p>
        </p:txBody>
      </p:sp>
      <p:sp>
        <p:nvSpPr>
          <p:cNvPr id="11" name="TextBox 10">
            <a:extLst>
              <a:ext uri="{FF2B5EF4-FFF2-40B4-BE49-F238E27FC236}">
                <a16:creationId xmlns:a16="http://schemas.microsoft.com/office/drawing/2014/main" id="{277D1251-2FEB-3B63-34E8-1F21B9313916}"/>
              </a:ext>
            </a:extLst>
          </p:cNvPr>
          <p:cNvSpPr txBox="1"/>
          <p:nvPr/>
        </p:nvSpPr>
        <p:spPr>
          <a:xfrm>
            <a:off x="244304" y="3436776"/>
            <a:ext cx="8652753" cy="1477328"/>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R</a:t>
            </a:r>
            <a:r>
              <a:rPr lang="ro-RO" sz="1800" dirty="0">
                <a:effectLst/>
                <a:latin typeface="Times New Roman" panose="02020603050405020304" pitchFamily="18" charset="0"/>
                <a:ea typeface="Times New Roman" panose="02020603050405020304" pitchFamily="18" charset="0"/>
              </a:rPr>
              <a:t>ealizăr</a:t>
            </a:r>
            <a:r>
              <a:rPr lang="en-US" sz="1800" dirty="0" err="1">
                <a:effectLst/>
                <a:latin typeface="Times New Roman" panose="02020603050405020304" pitchFamily="18" charset="0"/>
                <a:ea typeface="Times New Roman" panose="02020603050405020304" pitchFamily="18" charset="0"/>
              </a:rPr>
              <a:t>ea</a:t>
            </a:r>
            <a:r>
              <a:rPr lang="ro-RO" sz="1800" dirty="0">
                <a:effectLst/>
                <a:latin typeface="Times New Roman" panose="02020603050405020304" pitchFamily="18" charset="0"/>
                <a:ea typeface="Times New Roman" panose="02020603050405020304" pitchFamily="18" charset="0"/>
              </a:rPr>
              <a:t> unor sisteme automate de evaluare in timp real a datelor de </a:t>
            </a:r>
            <a:r>
              <a:rPr lang="en-US" dirty="0" err="1">
                <a:latin typeface="Times New Roman" panose="02020603050405020304" pitchFamily="18" charset="0"/>
                <a:ea typeface="Times New Roman" panose="02020603050405020304" pitchFamily="18" charset="0"/>
              </a:rPr>
              <a:t>examinare</a:t>
            </a:r>
            <a:r>
              <a:rPr lang="ro-RO" sz="1800" dirty="0">
                <a:effectLst/>
                <a:latin typeface="Times New Roman" panose="02020603050405020304" pitchFamily="18" charset="0"/>
                <a:ea typeface="Times New Roman" panose="02020603050405020304" pitchFamily="18" charset="0"/>
              </a:rPr>
              <a:t> nedistructiv</a:t>
            </a:r>
            <a:r>
              <a:rPr lang="en-US" sz="1800" dirty="0">
                <a:effectLst/>
                <a:latin typeface="Times New Roman" panose="02020603050405020304" pitchFamily="18" charset="0"/>
                <a:ea typeface="Times New Roman" panose="02020603050405020304" pitchFamily="18" charset="0"/>
              </a:rPr>
              <a:t>a</a:t>
            </a:r>
            <a:r>
              <a:rPr lang="ro-RO"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multi-</a:t>
            </a:r>
            <a:r>
              <a:rPr lang="en-US" sz="1800" dirty="0" err="1">
                <a:effectLst/>
                <a:latin typeface="Times New Roman" panose="02020603050405020304" pitchFamily="18" charset="0"/>
                <a:ea typeface="Times New Roman" panose="02020603050405020304" pitchFamily="18" charset="0"/>
              </a:rPr>
              <a:t>matoda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prin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fuziune</a:t>
            </a:r>
            <a:r>
              <a:rPr lang="en-US" sz="1800" dirty="0">
                <a:effectLst/>
                <a:latin typeface="Times New Roman" panose="02020603050405020304" pitchFamily="18" charset="0"/>
                <a:ea typeface="Times New Roman" panose="02020603050405020304" pitchFamily="18" charset="0"/>
              </a:rPr>
              <a:t> de date </a:t>
            </a:r>
            <a:r>
              <a:rPr lang="ro-RO" sz="1800" dirty="0">
                <a:effectLst/>
                <a:latin typeface="Times New Roman" panose="02020603050405020304" pitchFamily="18" charset="0"/>
                <a:ea typeface="Times New Roman" panose="02020603050405020304" pitchFamily="18" charset="0"/>
              </a:rPr>
              <a:t>este importanta </a:t>
            </a:r>
            <a:r>
              <a:rPr lang="en-US" sz="1800" dirty="0" err="1">
                <a:effectLst/>
                <a:latin typeface="Times New Roman" panose="02020603050405020304" pitchFamily="18" charset="0"/>
                <a:ea typeface="Times New Roman" panose="02020603050405020304" pitchFamily="18" charset="0"/>
              </a:rPr>
              <a:t>atat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pentru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evaluarea</a:t>
            </a:r>
            <a:r>
              <a:rPr lang="en-US" sz="1800" dirty="0">
                <a:effectLst/>
                <a:latin typeface="Times New Roman" panose="02020603050405020304" pitchFamily="18" charset="0"/>
                <a:ea typeface="Times New Roman" panose="02020603050405020304" pitchFamily="18" charset="0"/>
              </a:rPr>
              <a:t> in </a:t>
            </a:r>
            <a:r>
              <a:rPr lang="en-US" sz="1800" dirty="0" err="1">
                <a:effectLst/>
                <a:latin typeface="Times New Roman" panose="02020603050405020304" pitchFamily="18" charset="0"/>
                <a:ea typeface="Times New Roman" panose="02020603050405020304" pitchFamily="18" charset="0"/>
              </a:rPr>
              <a:t>timp</a:t>
            </a:r>
            <a:r>
              <a:rPr lang="en-US" sz="1800" dirty="0">
                <a:effectLst/>
                <a:latin typeface="Times New Roman" panose="02020603050405020304" pitchFamily="18" charset="0"/>
                <a:ea typeface="Times New Roman" panose="02020603050405020304" pitchFamily="18" charset="0"/>
              </a:rPr>
              <a:t> real a </a:t>
            </a:r>
            <a:r>
              <a:rPr lang="en-US" sz="1800" dirty="0" err="1">
                <a:effectLst/>
                <a:latin typeface="Times New Roman" panose="02020603050405020304" pitchFamily="18" charset="0"/>
                <a:ea typeface="Times New Roman" panose="02020603050405020304" pitchFamily="18" charset="0"/>
              </a:rPr>
              <a:t>discontinuitatilor</a:t>
            </a:r>
            <a:r>
              <a:rPr lang="en-US" sz="1800" dirty="0">
                <a:effectLst/>
                <a:latin typeface="Times New Roman" panose="02020603050405020304" pitchFamily="18" charset="0"/>
                <a:ea typeface="Times New Roman" panose="02020603050405020304" pitchFamily="18" charset="0"/>
              </a:rPr>
              <a:t> cat </a:t>
            </a:r>
            <a:r>
              <a:rPr lang="ro-RO" sz="1800" dirty="0">
                <a:effectLst/>
                <a:latin typeface="Times New Roman" panose="02020603050405020304" pitchFamily="18" charset="0"/>
                <a:ea typeface="Times New Roman" panose="02020603050405020304" pitchFamily="18" charset="0"/>
              </a:rPr>
              <a:t>si pentru creșterea gradului de confidenta (</a:t>
            </a:r>
            <a:r>
              <a:rPr lang="en-US" dirty="0">
                <a:latin typeface="Times New Roman" panose="02020603050405020304" pitchFamily="18" charset="0"/>
                <a:ea typeface="Times New Roman" panose="02020603050405020304" pitchFamily="18" charset="0"/>
              </a:rPr>
              <a:t>“</a:t>
            </a:r>
            <a:r>
              <a:rPr lang="ro-RO" sz="1800" i="1" dirty="0">
                <a:effectLst/>
                <a:latin typeface="Times New Roman" panose="02020603050405020304" pitchFamily="18" charset="0"/>
                <a:ea typeface="Times New Roman" panose="02020603050405020304" pitchFamily="18" charset="0"/>
              </a:rPr>
              <a:t>reliability</a:t>
            </a:r>
            <a:r>
              <a:rPr lang="en-US" sz="1800" i="1" dirty="0">
                <a:effectLst/>
                <a:latin typeface="Times New Roman" panose="02020603050405020304" pitchFamily="18" charset="0"/>
                <a:ea typeface="Times New Roman" panose="02020603050405020304" pitchFamily="18" charset="0"/>
              </a:rPr>
              <a:t>”</a:t>
            </a:r>
            <a:r>
              <a:rPr lang="ro-RO" sz="1800" dirty="0">
                <a:effectLst/>
                <a:latin typeface="Times New Roman" panose="02020603050405020304" pitchFamily="18" charset="0"/>
                <a:ea typeface="Times New Roman" panose="02020603050405020304" pitchFamily="18" charset="0"/>
              </a:rPr>
              <a:t>) in rezultatele inspecțiilor, inclusiv in cazul unor inspecții la scara mica (examinare manuala). </a:t>
            </a:r>
          </a:p>
        </p:txBody>
      </p:sp>
      <p:sp>
        <p:nvSpPr>
          <p:cNvPr id="13" name="TextBox 12">
            <a:extLst>
              <a:ext uri="{FF2B5EF4-FFF2-40B4-BE49-F238E27FC236}">
                <a16:creationId xmlns:a16="http://schemas.microsoft.com/office/drawing/2014/main" id="{92EFD38C-2100-8EE4-DBE7-F0F167A434FA}"/>
              </a:ext>
            </a:extLst>
          </p:cNvPr>
          <p:cNvSpPr txBox="1"/>
          <p:nvPr/>
        </p:nvSpPr>
        <p:spPr>
          <a:xfrm>
            <a:off x="652110" y="4923208"/>
            <a:ext cx="7467600" cy="1323439"/>
          </a:xfrm>
          <a:prstGeom prst="rect">
            <a:avLst/>
          </a:prstGeom>
          <a:noFill/>
        </p:spPr>
        <p:txBody>
          <a:bodyPr wrap="square">
            <a:spAutoFit/>
          </a:bodyPr>
          <a:lstStyle/>
          <a:p>
            <a:pPr algn="ctr"/>
            <a:r>
              <a:rPr lang="ro-RO" sz="2000" b="1" i="1" dirty="0">
                <a:solidFill>
                  <a:srgbClr val="002060"/>
                </a:solidFill>
                <a:effectLst/>
                <a:latin typeface="Times New Roman" panose="02020603050405020304" pitchFamily="18" charset="0"/>
                <a:ea typeface="Times New Roman" panose="02020603050405020304" pitchFamily="18" charset="0"/>
              </a:rPr>
              <a:t>Aceasta presupune in primul rând eliminarea subiectivității </a:t>
            </a:r>
            <a:endParaRPr lang="en-US" sz="2000" b="1" i="1" dirty="0">
              <a:solidFill>
                <a:srgbClr val="002060"/>
              </a:solidFill>
              <a:effectLst/>
              <a:latin typeface="Times New Roman" panose="02020603050405020304" pitchFamily="18" charset="0"/>
              <a:ea typeface="Times New Roman" panose="02020603050405020304" pitchFamily="18" charset="0"/>
            </a:endParaRPr>
          </a:p>
          <a:p>
            <a:pPr algn="ctr"/>
            <a:r>
              <a:rPr lang="ro-RO" sz="2000" b="1" i="1" dirty="0">
                <a:solidFill>
                  <a:srgbClr val="002060"/>
                </a:solidFill>
                <a:effectLst/>
                <a:latin typeface="Times New Roman" panose="02020603050405020304" pitchFamily="18" charset="0"/>
                <a:ea typeface="Times New Roman" panose="02020603050405020304" pitchFamily="18" charset="0"/>
              </a:rPr>
              <a:t>operatorului (analistului) de semnal, in procesul de evaluare</a:t>
            </a:r>
            <a:r>
              <a:rPr lang="en-US" sz="2000" b="1" i="1" dirty="0">
                <a:solidFill>
                  <a:srgbClr val="002060"/>
                </a:solidFill>
                <a:effectLst/>
                <a:latin typeface="Times New Roman" panose="02020603050405020304" pitchFamily="18" charset="0"/>
                <a:ea typeface="Times New Roman" panose="02020603050405020304" pitchFamily="18" charset="0"/>
              </a:rPr>
              <a:t> </a:t>
            </a:r>
            <a:r>
              <a:rPr lang="en-US" sz="2000" b="1" i="1" dirty="0" err="1">
                <a:solidFill>
                  <a:srgbClr val="002060"/>
                </a:solidFill>
                <a:effectLst/>
                <a:latin typeface="Times New Roman" panose="02020603050405020304" pitchFamily="18" charset="0"/>
                <a:ea typeface="Times New Roman" panose="02020603050405020304" pitchFamily="18" charset="0"/>
              </a:rPr>
              <a:t>dar</a:t>
            </a:r>
            <a:r>
              <a:rPr lang="en-US" sz="2000" b="1" i="1" dirty="0">
                <a:solidFill>
                  <a:srgbClr val="002060"/>
                </a:solidFill>
                <a:effectLst/>
                <a:latin typeface="Times New Roman" panose="02020603050405020304" pitchFamily="18" charset="0"/>
                <a:ea typeface="Times New Roman" panose="02020603050405020304" pitchFamily="18" charset="0"/>
              </a:rPr>
              <a:t> </a:t>
            </a:r>
            <a:r>
              <a:rPr lang="en-US" sz="2000" b="1" i="1" dirty="0" err="1">
                <a:solidFill>
                  <a:srgbClr val="002060"/>
                </a:solidFill>
                <a:effectLst/>
                <a:latin typeface="Times New Roman" panose="02020603050405020304" pitchFamily="18" charset="0"/>
                <a:ea typeface="Times New Roman" panose="02020603050405020304" pitchFamily="18" charset="0"/>
              </a:rPr>
              <a:t>si</a:t>
            </a:r>
            <a:r>
              <a:rPr lang="en-US" sz="2000" b="1" i="1" dirty="0">
                <a:solidFill>
                  <a:srgbClr val="002060"/>
                </a:solidFill>
                <a:effectLst/>
                <a:latin typeface="Times New Roman" panose="02020603050405020304" pitchFamily="18" charset="0"/>
                <a:ea typeface="Times New Roman" panose="02020603050405020304" pitchFamily="18" charset="0"/>
              </a:rPr>
              <a:t> </a:t>
            </a:r>
            <a:r>
              <a:rPr lang="en-US" sz="2000" b="1" i="1" dirty="0" err="1">
                <a:solidFill>
                  <a:srgbClr val="002060"/>
                </a:solidFill>
                <a:effectLst/>
                <a:latin typeface="Times New Roman" panose="02020603050405020304" pitchFamily="18" charset="0"/>
                <a:ea typeface="Times New Roman" panose="02020603050405020304" pitchFamily="18" charset="0"/>
              </a:rPr>
              <a:t>inzestrarea</a:t>
            </a:r>
            <a:r>
              <a:rPr lang="en-US" sz="2000" b="1" i="1" dirty="0">
                <a:solidFill>
                  <a:srgbClr val="002060"/>
                </a:solidFill>
                <a:effectLst/>
                <a:latin typeface="Times New Roman" panose="02020603050405020304" pitchFamily="18" charset="0"/>
                <a:ea typeface="Times New Roman" panose="02020603050405020304" pitchFamily="18" charset="0"/>
              </a:rPr>
              <a:t> </a:t>
            </a:r>
            <a:r>
              <a:rPr lang="en-US" sz="2000" b="1" i="1" dirty="0" err="1">
                <a:solidFill>
                  <a:srgbClr val="002060"/>
                </a:solidFill>
                <a:effectLst/>
                <a:latin typeface="Times New Roman" panose="02020603050405020304" pitchFamily="18" charset="0"/>
                <a:ea typeface="Times New Roman" panose="02020603050405020304" pitchFamily="18" charset="0"/>
              </a:rPr>
              <a:t>acestuia</a:t>
            </a:r>
            <a:r>
              <a:rPr lang="en-US" sz="2000" b="1" i="1" dirty="0">
                <a:solidFill>
                  <a:srgbClr val="002060"/>
                </a:solidFill>
                <a:effectLst/>
                <a:latin typeface="Times New Roman" panose="02020603050405020304" pitchFamily="18" charset="0"/>
                <a:ea typeface="Times New Roman" panose="02020603050405020304" pitchFamily="18" charset="0"/>
              </a:rPr>
              <a:t> cu </a:t>
            </a:r>
            <a:r>
              <a:rPr lang="en-US" sz="2000" b="1" i="1" dirty="0" err="1">
                <a:solidFill>
                  <a:srgbClr val="002060"/>
                </a:solidFill>
                <a:effectLst/>
                <a:latin typeface="Times New Roman" panose="02020603050405020304" pitchFamily="18" charset="0"/>
                <a:ea typeface="Times New Roman" panose="02020603050405020304" pitchFamily="18" charset="0"/>
              </a:rPr>
              <a:t>instrumente</a:t>
            </a:r>
            <a:r>
              <a:rPr lang="en-US" sz="2000" b="1" i="1" dirty="0">
                <a:solidFill>
                  <a:srgbClr val="002060"/>
                </a:solidFill>
                <a:effectLst/>
                <a:latin typeface="Times New Roman" panose="02020603050405020304" pitchFamily="18" charset="0"/>
                <a:ea typeface="Times New Roman" panose="02020603050405020304" pitchFamily="18" charset="0"/>
              </a:rPr>
              <a:t> </a:t>
            </a:r>
            <a:r>
              <a:rPr lang="en-US" sz="2000" b="1" i="1" dirty="0" err="1">
                <a:solidFill>
                  <a:srgbClr val="002060"/>
                </a:solidFill>
                <a:effectLst/>
                <a:latin typeface="Times New Roman" panose="02020603050405020304" pitchFamily="18" charset="0"/>
                <a:ea typeface="Times New Roman" panose="02020603050405020304" pitchFamily="18" charset="0"/>
              </a:rPr>
              <a:t>performante</a:t>
            </a:r>
            <a:r>
              <a:rPr lang="en-US" sz="2000" b="1" i="1" dirty="0">
                <a:solidFill>
                  <a:srgbClr val="002060"/>
                </a:solidFill>
                <a:effectLst/>
                <a:latin typeface="Times New Roman" panose="02020603050405020304" pitchFamily="18" charset="0"/>
                <a:ea typeface="Times New Roman" panose="02020603050405020304" pitchFamily="18" charset="0"/>
              </a:rPr>
              <a:t> </a:t>
            </a:r>
          </a:p>
          <a:p>
            <a:pPr algn="ctr"/>
            <a:r>
              <a:rPr lang="en-US" sz="2000" b="1" i="1" dirty="0">
                <a:solidFill>
                  <a:srgbClr val="002060"/>
                </a:solidFill>
                <a:effectLst/>
                <a:latin typeface="Times New Roman" panose="02020603050405020304" pitchFamily="18" charset="0"/>
                <a:ea typeface="Times New Roman" panose="02020603050405020304" pitchFamily="18" charset="0"/>
              </a:rPr>
              <a:t>de </a:t>
            </a:r>
            <a:r>
              <a:rPr lang="en-US" sz="2000" b="1" i="1" dirty="0" err="1">
                <a:solidFill>
                  <a:srgbClr val="002060"/>
                </a:solidFill>
                <a:effectLst/>
                <a:latin typeface="Times New Roman" panose="02020603050405020304" pitchFamily="18" charset="0"/>
                <a:ea typeface="Times New Roman" panose="02020603050405020304" pitchFamily="18" charset="0"/>
              </a:rPr>
              <a:t>analiza</a:t>
            </a:r>
            <a:r>
              <a:rPr lang="ro-RO" sz="2000" b="1" i="1" dirty="0">
                <a:solidFill>
                  <a:srgbClr val="002060"/>
                </a:solidFill>
                <a:effectLst/>
                <a:latin typeface="Times New Roman" panose="02020603050405020304" pitchFamily="18" charset="0"/>
                <a:ea typeface="Times New Roman" panose="02020603050405020304" pitchFamily="18" charset="0"/>
              </a:rPr>
              <a:t> a datelor.</a:t>
            </a:r>
            <a:endParaRPr lang="ro-RO" sz="2000" b="1" i="1" dirty="0">
              <a:solidFill>
                <a:srgbClr val="002060"/>
              </a:solidFill>
            </a:endParaRPr>
          </a:p>
        </p:txBody>
      </p:sp>
    </p:spTree>
    <p:extLst>
      <p:ext uri="{BB962C8B-B14F-4D97-AF65-F5344CB8AC3E}">
        <p14:creationId xmlns:p14="http://schemas.microsoft.com/office/powerpoint/2010/main" val="96958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B8C8C-9DB9-414B-8AFD-0FA1CD77BB94}"/>
              </a:ext>
            </a:extLst>
          </p:cNvPr>
          <p:cNvSpPr/>
          <p:nvPr/>
        </p:nvSpPr>
        <p:spPr>
          <a:xfrm>
            <a:off x="914400" y="1066801"/>
            <a:ext cx="3657600" cy="4648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362200" y="1600200"/>
            <a:ext cx="762000" cy="1558052"/>
          </a:xfrm>
          <a:prstGeom prst="ellipse">
            <a:avLst/>
          </a:prstGeom>
          <a:noFill/>
        </p:spPr>
        <p:txBody>
          <a:bodyPr wrap="square" rtlCol="0">
            <a:spAutoFit/>
          </a:bodyPr>
          <a:lstStyle/>
          <a:p>
            <a:pPr algn="ctr"/>
            <a:r>
              <a:rPr lang="en-US" sz="6600" dirty="0">
                <a:solidFill>
                  <a:srgbClr val="002060"/>
                </a:solidFill>
                <a:latin typeface="Roboto Black" panose="020B0604020202020204" charset="0"/>
                <a:ea typeface="Roboto Black" panose="020B0604020202020204" charset="0"/>
                <a:cs typeface="Roboto Black" panose="020B0604020202020204" charset="0"/>
              </a:rPr>
              <a:t>4</a:t>
            </a:r>
          </a:p>
        </p:txBody>
      </p:sp>
      <p:sp>
        <p:nvSpPr>
          <p:cNvPr id="4" name="Slide Number Placeholder 3"/>
          <p:cNvSpPr>
            <a:spLocks noGrp="1"/>
          </p:cNvSpPr>
          <p:nvPr>
            <p:ph type="sldNum" sz="quarter" idx="12"/>
          </p:nvPr>
        </p:nvSpPr>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15</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7" name="TextBox 6"/>
          <p:cNvSpPr txBox="1"/>
          <p:nvPr/>
        </p:nvSpPr>
        <p:spPr>
          <a:xfrm>
            <a:off x="1000125" y="3013501"/>
            <a:ext cx="3486150" cy="1508105"/>
          </a:xfrm>
          <a:prstGeom prst="rect">
            <a:avLst/>
          </a:prstGeom>
          <a:noFill/>
        </p:spPr>
        <p:txBody>
          <a:bodyPr wrap="square" rtlCol="0">
            <a:spAutoFit/>
          </a:bodyPr>
          <a:lstStyle>
            <a:defPPr>
              <a:defRPr lang="en-US"/>
            </a:defPPr>
            <a:lvl1pPr algn="ctr">
              <a:defRPr sz="4800">
                <a:solidFill>
                  <a:schemeClr val="tx1">
                    <a:lumMod val="65000"/>
                    <a:lumOff val="35000"/>
                  </a:schemeClr>
                </a:solidFill>
                <a:latin typeface="Roboto Black" panose="020B0604020202020204" charset="0"/>
                <a:ea typeface="Roboto Black" panose="020B0604020202020204" charset="0"/>
                <a:cs typeface="Roboto Black" panose="020B0604020202020204" charset="0"/>
              </a:defRPr>
            </a:lvl1pPr>
          </a:lstStyle>
          <a:p>
            <a:pPr algn="ctr">
              <a:spcBef>
                <a:spcPts val="1200"/>
              </a:spcBef>
              <a:spcAft>
                <a:spcPts val="1200"/>
              </a:spcAft>
            </a:pPr>
            <a:r>
              <a:rPr lang="ro-RO" sz="1800" b="1" kern="0" dirty="0">
                <a:solidFill>
                  <a:srgbClr val="002060"/>
                </a:solidFill>
                <a:effectLst/>
                <a:latin typeface="Times New Roman" panose="02020603050405020304" pitchFamily="18" charset="0"/>
              </a:rPr>
              <a:t>UN NOU CONCEPT: </a:t>
            </a:r>
            <a:r>
              <a:rPr lang="ro-RO" sz="2400" b="1" kern="0" dirty="0">
                <a:solidFill>
                  <a:srgbClr val="002060"/>
                </a:solidFill>
                <a:effectLst/>
                <a:latin typeface="Times New Roman" panose="02020603050405020304" pitchFamily="18" charset="0"/>
              </a:rPr>
              <a:t>IMAGISTICA ULTRASONICĂ SPECTRALĂ</a:t>
            </a:r>
          </a:p>
        </p:txBody>
      </p:sp>
    </p:spTree>
    <p:extLst>
      <p:ext uri="{BB962C8B-B14F-4D97-AF65-F5344CB8AC3E}">
        <p14:creationId xmlns:p14="http://schemas.microsoft.com/office/powerpoint/2010/main" val="213572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76DB38-D392-4962-B81A-43018D66951C}"/>
              </a:ext>
            </a:extLst>
          </p:cNvPr>
          <p:cNvGrpSpPr/>
          <p:nvPr/>
        </p:nvGrpSpPr>
        <p:grpSpPr>
          <a:xfrm>
            <a:off x="-1319" y="254777"/>
            <a:ext cx="9145319" cy="6251968"/>
            <a:chOff x="-1319" y="254777"/>
            <a:chExt cx="9145319" cy="6251968"/>
          </a:xfrm>
        </p:grpSpPr>
        <p:sp>
          <p:nvSpPr>
            <p:cNvPr id="5" name="TextBox 4">
              <a:extLst>
                <a:ext uri="{FF2B5EF4-FFF2-40B4-BE49-F238E27FC236}">
                  <a16:creationId xmlns:a16="http://schemas.microsoft.com/office/drawing/2014/main" id="{6D98660B-D457-4CF0-B407-B928D04325D8}"/>
                </a:ext>
              </a:extLst>
            </p:cNvPr>
            <p:cNvSpPr txBox="1"/>
            <p:nvPr/>
          </p:nvSpPr>
          <p:spPr>
            <a:xfrm>
              <a:off x="0" y="716442"/>
              <a:ext cx="9144000" cy="5790303"/>
            </a:xfrm>
            <a:prstGeom prst="rect">
              <a:avLst/>
            </a:prstGeom>
            <a:noFill/>
          </p:spPr>
          <p:txBody>
            <a:bodyPr wrap="square" rtlCol="0">
              <a:spAutoFit/>
            </a:bodyPr>
            <a:lstStyle/>
            <a:p>
              <a:pPr marL="0" marR="0" algn="just">
                <a:spcBef>
                  <a:spcPts val="0"/>
                </a:spcBef>
                <a:spcAft>
                  <a:spcPts val="0"/>
                </a:spcAft>
              </a:pPr>
              <a:r>
                <a:rPr lang="en-US" dirty="0">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In cadrul </a:t>
              </a:r>
              <a:r>
                <a:rPr lang="ro-RO" sz="1800" spc="-10" dirty="0">
                  <a:effectLst/>
                  <a:latin typeface="Times New Roman" panose="02020603050405020304" pitchFamily="18" charset="0"/>
                  <a:ea typeface="Times New Roman" panose="02020603050405020304" pitchFamily="18" charset="0"/>
                </a:rPr>
                <a:t>cercetarilor pentru elaborarea tezei </a:t>
              </a:r>
              <a:r>
                <a:rPr lang="ro-RO" sz="1800" dirty="0">
                  <a:effectLst/>
                  <a:latin typeface="Times New Roman" panose="02020603050405020304" pitchFamily="18" charset="0"/>
                  <a:ea typeface="Times New Roman" panose="02020603050405020304" pitchFamily="18" charset="0"/>
                </a:rPr>
                <a:t> desfasurate in cadrul companiei „Nuclear NDT Research &amp; Services”</a:t>
              </a:r>
              <a:r>
                <a:rPr lang="en-US" sz="1800" dirty="0">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a:t>
              </a:r>
              <a:r>
                <a:rPr lang="en-US" sz="1800" dirty="0">
                  <a:effectLst/>
                  <a:latin typeface="Times New Roman" panose="02020603050405020304" pitchFamily="18" charset="0"/>
                  <a:ea typeface="Times New Roman" panose="02020603050405020304" pitchFamily="18" charset="0"/>
                </a:rPr>
                <a:t>a</a:t>
              </a:r>
              <a:r>
                <a:rPr lang="ro-RO" sz="1800" dirty="0">
                  <a:effectLst/>
                  <a:latin typeface="Times New Roman" panose="02020603050405020304" pitchFamily="18" charset="0"/>
                  <a:ea typeface="Times New Roman" panose="02020603050405020304" pitchFamily="18" charset="0"/>
                </a:rPr>
                <a:t> dezvoltat nou</a:t>
              </a:r>
              <a:r>
                <a:rPr lang="en-US" sz="1800" dirty="0">
                  <a:effectLst/>
                  <a:latin typeface="Times New Roman" panose="02020603050405020304" pitchFamily="18" charset="0"/>
                  <a:ea typeface="Times New Roman" panose="02020603050405020304" pitchFamily="18" charset="0"/>
                </a:rPr>
                <a:t>l</a:t>
              </a:r>
              <a:r>
                <a:rPr lang="ro-RO" sz="1800" dirty="0">
                  <a:effectLst/>
                  <a:latin typeface="Times New Roman" panose="02020603050405020304" pitchFamily="18" charset="0"/>
                  <a:ea typeface="Times New Roman" panose="02020603050405020304" pitchFamily="18" charset="0"/>
                </a:rPr>
                <a:t> concept de imagistica ultrasonica</a:t>
              </a:r>
              <a:r>
                <a:rPr lang="en-US" sz="1800" dirty="0">
                  <a:effectLst/>
                  <a:latin typeface="Times New Roman" panose="02020603050405020304" pitchFamily="18" charset="0"/>
                  <a:ea typeface="Times New Roman" panose="02020603050405020304" pitchFamily="18" charset="0"/>
                </a:rPr>
                <a:t>,</a:t>
              </a:r>
              <a:r>
                <a:rPr lang="ro-RO" sz="1800" dirty="0">
                  <a:effectLst/>
                  <a:latin typeface="Times New Roman" panose="02020603050405020304" pitchFamily="18" charset="0"/>
                  <a:ea typeface="Times New Roman" panose="02020603050405020304" pitchFamily="18" charset="0"/>
                </a:rPr>
                <a:t> bazat pe </a:t>
              </a:r>
              <a:r>
                <a:rPr lang="ro-RO" sz="1800" b="1" spc="-10" dirty="0">
                  <a:effectLst/>
                  <a:latin typeface="Times New Roman" panose="02020603050405020304" pitchFamily="18" charset="0"/>
                  <a:ea typeface="Times New Roman" panose="02020603050405020304" pitchFamily="18" charset="0"/>
                </a:rPr>
                <a:t>reprezentari de tip imagine ale marimilor spectrale</a:t>
              </a:r>
              <a:r>
                <a:rPr lang="ro-RO" sz="1800" spc="-10" dirty="0">
                  <a:effectLst/>
                  <a:latin typeface="Times New Roman" panose="02020603050405020304" pitchFamily="18" charset="0"/>
                  <a:ea typeface="Times New Roman" panose="02020603050405020304" pitchFamily="18" charset="0"/>
                </a:rPr>
                <a:t> caracteristice interactiei unda de interogare - discontinuitate, marimi continute in transformata Fourier a ecoului generat de reflexia pulsurilor ultrasonice de banda spectrala larga pe discontinuitatile din material.</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ro-RO" sz="1800" dirty="0">
                  <a:effectLst/>
                  <a:latin typeface="Times New Roman" panose="02020603050405020304" pitchFamily="18" charset="0"/>
                  <a:ea typeface="Times New Roman" panose="02020603050405020304" pitchFamily="18" charset="0"/>
                </a:rPr>
                <a:t>Astfel, in noua abordare, evaluarea formei, marimii si pozitiei defectelor in obiectele scanate ultrasonic se bazeaza pe analiza comparativa a imaginilor  C - scan ale diferitelor caracteristici spectrale ale semnalelor de ecou (frecvente de varf, frecvente centrale, amplitudini asociate frecventelor caracteristice, minime spectrale, largimi de banda etc.), spre deosebire de conceptul conventional de imagistica bazat doar pe reprezentari C - scan ale amplitudinii maxime a ecourilor si ale timpului de zbor.</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dirty="0">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Subliniem ca interogarea materialului (obiectului / probei / produsului) cu pulsuri ultrasonice de banda larga permite obtinerea simultana a unei multitudini de caracteristici spectrale ale </a:t>
              </a:r>
              <a:r>
                <a:rPr lang="ro-RO" sz="1800" spc="-10" dirty="0">
                  <a:effectLst/>
                  <a:latin typeface="Times New Roman" panose="02020603050405020304" pitchFamily="18" charset="0"/>
                  <a:ea typeface="Times New Roman" panose="02020603050405020304" pitchFamily="18" charset="0"/>
                </a:rPr>
                <a:t>interactiei unda de interogare – discontinuitate,</a:t>
              </a:r>
              <a:r>
                <a:rPr lang="ro-RO" sz="1800" dirty="0">
                  <a:effectLst/>
                  <a:latin typeface="Times New Roman" panose="02020603050405020304" pitchFamily="18" charset="0"/>
                  <a:ea typeface="Times New Roman" panose="02020603050405020304" pitchFamily="18" charset="0"/>
                </a:rPr>
                <a:t> din ecourile obtinute in cursul scanarii. Prin urmare, numai analiza spectrala de banda larga permite implementarea noului tip de imagistica ultrasonica.</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ro-RO" sz="1800" dirty="0">
                  <a:effectLst/>
                  <a:latin typeface="Times New Roman" panose="02020603050405020304" pitchFamily="18" charset="0"/>
                  <a:ea typeface="Times New Roman" panose="02020603050405020304" pitchFamily="18" charset="0"/>
                </a:rPr>
                <a:t>In plus, prin analiza comparativa a </a:t>
              </a:r>
              <a:r>
                <a:rPr lang="ro-RO" sz="1800" b="1" dirty="0">
                  <a:effectLst/>
                  <a:latin typeface="Times New Roman" panose="02020603050405020304" pitchFamily="18" charset="0"/>
                  <a:ea typeface="Times New Roman" panose="02020603050405020304" pitchFamily="18" charset="0"/>
                </a:rPr>
                <a:t>imaginilor ultrasonice spectrale</a:t>
              </a:r>
              <a:r>
                <a:rPr lang="ro-RO" sz="1800" dirty="0">
                  <a:effectLst/>
                  <a:latin typeface="Times New Roman" panose="02020603050405020304" pitchFamily="18" charset="0"/>
                  <a:ea typeface="Times New Roman" panose="02020603050405020304" pitchFamily="18" charset="0"/>
                </a:rPr>
                <a:t> asociate zonei specifice unei discontinuitati (zona usor de delimitat ca obiect imagistic) cu imaginile spectrale similare ale unor clase largi de defecte de referinta, este posibila stabilirea tipului / naturii discontinuitatilor evidentiate.</a:t>
              </a:r>
              <a:endParaRPr lang="en-US" sz="1800" dirty="0">
                <a:effectLst/>
                <a:latin typeface="Times New Roman" panose="02020603050405020304" pitchFamily="18" charset="0"/>
                <a:ea typeface="Times New Roman" panose="02020603050405020304" pitchFamily="18" charset="0"/>
              </a:endParaRPr>
            </a:p>
            <a:p>
              <a:pPr marL="0" marR="0" algn="just">
                <a:lnSpc>
                  <a:spcPct val="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F2145719-F917-440A-B443-871B5845056B}"/>
                </a:ext>
              </a:extLst>
            </p:cNvPr>
            <p:cNvSpPr txBox="1"/>
            <p:nvPr/>
          </p:nvSpPr>
          <p:spPr>
            <a:xfrm>
              <a:off x="-1319" y="254777"/>
              <a:ext cx="9144000" cy="461665"/>
            </a:xfrm>
            <a:prstGeom prst="rect">
              <a:avLst/>
            </a:prstGeom>
            <a:noFill/>
          </p:spPr>
          <p:txBody>
            <a:bodyPr wrap="square" rtlCol="0">
              <a:spAutoFit/>
            </a:bodyPr>
            <a:lstStyle/>
            <a:p>
              <a:pPr>
                <a:spcBef>
                  <a:spcPts val="1200"/>
                </a:spcBef>
                <a:spcAft>
                  <a:spcPts val="1200"/>
                </a:spcAft>
              </a:pPr>
              <a:r>
                <a:rPr lang="ro-RO" sz="2400" b="1" kern="0" dirty="0">
                  <a:solidFill>
                    <a:schemeClr val="bg1">
                      <a:lumMod val="50000"/>
                    </a:schemeClr>
                  </a:solidFill>
                  <a:effectLst/>
                  <a:latin typeface="Times New Roman" panose="02020603050405020304" pitchFamily="18" charset="0"/>
                </a:rPr>
                <a:t>Un nou concept: </a:t>
              </a:r>
              <a:r>
                <a:rPr lang="en-US" sz="2400" b="1" kern="0" dirty="0">
                  <a:solidFill>
                    <a:schemeClr val="bg1">
                      <a:lumMod val="50000"/>
                    </a:schemeClr>
                  </a:solidFill>
                  <a:effectLst/>
                  <a:latin typeface="Times New Roman" panose="02020603050405020304" pitchFamily="18" charset="0"/>
                </a:rPr>
                <a:t>I</a:t>
              </a:r>
              <a:r>
                <a:rPr lang="ro-RO" sz="2400" b="1" kern="0" dirty="0" err="1">
                  <a:solidFill>
                    <a:schemeClr val="bg1">
                      <a:lumMod val="50000"/>
                    </a:schemeClr>
                  </a:solidFill>
                  <a:effectLst/>
                  <a:latin typeface="Times New Roman" panose="02020603050405020304" pitchFamily="18" charset="0"/>
                </a:rPr>
                <a:t>magistica</a:t>
              </a:r>
              <a:r>
                <a:rPr lang="ro-RO" sz="2400" b="1" kern="0" dirty="0">
                  <a:solidFill>
                    <a:schemeClr val="bg1">
                      <a:lumMod val="50000"/>
                    </a:schemeClr>
                  </a:solidFill>
                  <a:effectLst/>
                  <a:latin typeface="Times New Roman" panose="02020603050405020304" pitchFamily="18" charset="0"/>
                </a:rPr>
                <a:t> </a:t>
              </a:r>
              <a:r>
                <a:rPr lang="en-US" sz="2400" b="1" kern="0" dirty="0">
                  <a:solidFill>
                    <a:schemeClr val="bg1">
                      <a:lumMod val="50000"/>
                    </a:schemeClr>
                  </a:solidFill>
                  <a:effectLst/>
                  <a:latin typeface="Times New Roman" panose="02020603050405020304" pitchFamily="18" charset="0"/>
                </a:rPr>
                <a:t>U</a:t>
              </a:r>
              <a:r>
                <a:rPr lang="ro-RO" sz="2400" b="1" kern="0" dirty="0" err="1">
                  <a:solidFill>
                    <a:schemeClr val="bg1">
                      <a:lumMod val="50000"/>
                    </a:schemeClr>
                  </a:solidFill>
                  <a:effectLst/>
                  <a:latin typeface="Times New Roman" panose="02020603050405020304" pitchFamily="18" charset="0"/>
                </a:rPr>
                <a:t>ltrasonică</a:t>
              </a:r>
              <a:r>
                <a:rPr lang="ro-RO" sz="2400" b="1" kern="0" dirty="0">
                  <a:solidFill>
                    <a:schemeClr val="bg1">
                      <a:lumMod val="50000"/>
                    </a:schemeClr>
                  </a:solidFill>
                  <a:effectLst/>
                  <a:latin typeface="Times New Roman" panose="02020603050405020304" pitchFamily="18" charset="0"/>
                </a:rPr>
                <a:t> </a:t>
              </a:r>
              <a:r>
                <a:rPr lang="en-US" sz="2400" b="1" kern="0" dirty="0">
                  <a:solidFill>
                    <a:schemeClr val="bg1">
                      <a:lumMod val="50000"/>
                    </a:schemeClr>
                  </a:solidFill>
                  <a:effectLst/>
                  <a:latin typeface="Times New Roman" panose="02020603050405020304" pitchFamily="18" charset="0"/>
                </a:rPr>
                <a:t>S</a:t>
              </a:r>
              <a:r>
                <a:rPr lang="ro-RO" sz="2400" b="1" kern="0" dirty="0" err="1">
                  <a:solidFill>
                    <a:schemeClr val="bg1">
                      <a:lumMod val="50000"/>
                    </a:schemeClr>
                  </a:solidFill>
                  <a:effectLst/>
                  <a:latin typeface="Times New Roman" panose="02020603050405020304" pitchFamily="18" charset="0"/>
                </a:rPr>
                <a:t>pectrală</a:t>
              </a:r>
              <a:endParaRPr lang="ro-RO" sz="2400" b="1" kern="0" dirty="0">
                <a:solidFill>
                  <a:schemeClr val="bg1">
                    <a:lumMod val="50000"/>
                  </a:schemeClr>
                </a:solidFill>
                <a:effectLst/>
                <a:latin typeface="Times New Roman" panose="02020603050405020304" pitchFamily="18" charset="0"/>
              </a:endParaRPr>
            </a:p>
          </p:txBody>
        </p:sp>
      </p:grpSp>
      <p:sp>
        <p:nvSpPr>
          <p:cNvPr id="7" name="Slide Number Placeholder 3">
            <a:extLst>
              <a:ext uri="{FF2B5EF4-FFF2-40B4-BE49-F238E27FC236}">
                <a16:creationId xmlns:a16="http://schemas.microsoft.com/office/drawing/2014/main" id="{4761685D-39D5-460F-BB0C-A9255B194928}"/>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16</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Tree>
    <p:extLst>
      <p:ext uri="{BB962C8B-B14F-4D97-AF65-F5344CB8AC3E}">
        <p14:creationId xmlns:p14="http://schemas.microsoft.com/office/powerpoint/2010/main" val="3923797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76DB38-D392-4962-B81A-43018D66951C}"/>
              </a:ext>
            </a:extLst>
          </p:cNvPr>
          <p:cNvGrpSpPr/>
          <p:nvPr/>
        </p:nvGrpSpPr>
        <p:grpSpPr>
          <a:xfrm>
            <a:off x="-1319" y="254777"/>
            <a:ext cx="9145319" cy="6186309"/>
            <a:chOff x="-1319" y="254777"/>
            <a:chExt cx="9145319" cy="6186309"/>
          </a:xfrm>
        </p:grpSpPr>
        <p:sp>
          <p:nvSpPr>
            <p:cNvPr id="5" name="TextBox 4">
              <a:extLst>
                <a:ext uri="{FF2B5EF4-FFF2-40B4-BE49-F238E27FC236}">
                  <a16:creationId xmlns:a16="http://schemas.microsoft.com/office/drawing/2014/main" id="{6D98660B-D457-4CF0-B407-B928D04325D8}"/>
                </a:ext>
              </a:extLst>
            </p:cNvPr>
            <p:cNvSpPr txBox="1"/>
            <p:nvPr/>
          </p:nvSpPr>
          <p:spPr>
            <a:xfrm>
              <a:off x="0" y="716442"/>
              <a:ext cx="9144000" cy="5724644"/>
            </a:xfrm>
            <a:prstGeom prst="rect">
              <a:avLst/>
            </a:prstGeom>
            <a:noFill/>
          </p:spPr>
          <p:txBody>
            <a:bodyPr wrap="square" rtlCol="0">
              <a:spAutoFit/>
            </a:bodyPr>
            <a:lstStyle/>
            <a:p>
              <a:pPr marL="0" marR="0" indent="457200" algn="just">
                <a:spcBef>
                  <a:spcPts val="0"/>
                </a:spcBef>
                <a:spcAft>
                  <a:spcPts val="0"/>
                </a:spcAft>
              </a:pPr>
              <a:r>
                <a:rPr lang="en-US" sz="2400" b="1" dirty="0" err="1">
                  <a:latin typeface="Times New Roman" panose="02020603050405020304" pitchFamily="18" charset="0"/>
                  <a:ea typeface="Times New Roman" panose="02020603050405020304" pitchFamily="18" charset="0"/>
                </a:rPr>
                <a:t>Descrierea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metodei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si</a:t>
              </a:r>
              <a:r>
                <a:rPr lang="en-US" sz="2400" b="1" dirty="0">
                  <a:latin typeface="Times New Roman" panose="02020603050405020304" pitchFamily="18" charset="0"/>
                  <a:ea typeface="Times New Roman" panose="02020603050405020304" pitchFamily="18" charset="0"/>
                </a:rPr>
                <a:t> a </a:t>
              </a:r>
              <a:r>
                <a:rPr lang="en-US" sz="2400" b="1" dirty="0" err="1">
                  <a:latin typeface="Times New Roman" panose="02020603050405020304" pitchFamily="18" charset="0"/>
                  <a:ea typeface="Times New Roman" panose="02020603050405020304" pitchFamily="18" charset="0"/>
                </a:rPr>
                <a:t>sistemului</a:t>
              </a:r>
              <a:r>
                <a:rPr lang="en-US" sz="2400" b="1" dirty="0">
                  <a:latin typeface="Times New Roman" panose="02020603050405020304" pitchFamily="18" charset="0"/>
                  <a:ea typeface="Times New Roman" panose="02020603050405020304" pitchFamily="18" charset="0"/>
                </a:rPr>
                <a:t> experimental</a:t>
              </a:r>
            </a:p>
            <a:p>
              <a:pPr marL="0" marR="0" indent="457200" algn="just">
                <a:spcBef>
                  <a:spcPts val="0"/>
                </a:spcBef>
                <a:spcAft>
                  <a:spcPts val="0"/>
                </a:spcAft>
              </a:pPr>
              <a:endParaRPr lang="en-US" sz="1900" dirty="0">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1900" dirty="0" err="1">
                  <a:latin typeface="Times New Roman" panose="02020603050405020304" pitchFamily="18" charset="0"/>
                  <a:ea typeface="Times New Roman" panose="02020603050405020304" pitchFamily="18" charset="0"/>
                </a:rPr>
                <a:t>Concepul</a:t>
              </a:r>
              <a:r>
                <a:rPr lang="en-US" sz="1900" dirty="0">
                  <a:latin typeface="Times New Roman" panose="02020603050405020304" pitchFamily="18" charset="0"/>
                  <a:ea typeface="Times New Roman" panose="02020603050405020304" pitchFamily="18" charset="0"/>
                </a:rPr>
                <a:t> de </a:t>
              </a:r>
              <a:r>
                <a:rPr lang="en-US" sz="1900" b="1" dirty="0" err="1">
                  <a:latin typeface="Times New Roman" panose="02020603050405020304" pitchFamily="18" charset="0"/>
                  <a:ea typeface="Times New Roman" panose="02020603050405020304" pitchFamily="18" charset="0"/>
                </a:rPr>
                <a:t>Imagistica</a:t>
              </a:r>
              <a:r>
                <a:rPr lang="en-US" sz="1900" b="1" dirty="0">
                  <a:latin typeface="Times New Roman" panose="02020603050405020304" pitchFamily="18" charset="0"/>
                  <a:ea typeface="Times New Roman" panose="02020603050405020304" pitchFamily="18" charset="0"/>
                </a:rPr>
                <a:t> </a:t>
              </a:r>
              <a:r>
                <a:rPr lang="en-US" sz="1900" b="1" dirty="0" err="1">
                  <a:latin typeface="Times New Roman" panose="02020603050405020304" pitchFamily="18" charset="0"/>
                  <a:ea typeface="Times New Roman" panose="02020603050405020304" pitchFamily="18" charset="0"/>
                </a:rPr>
                <a:t>Ultrasonica</a:t>
              </a:r>
              <a:r>
                <a:rPr lang="en-US" sz="1900" b="1" dirty="0">
                  <a:latin typeface="Times New Roman" panose="02020603050405020304" pitchFamily="18" charset="0"/>
                  <a:ea typeface="Times New Roman" panose="02020603050405020304" pitchFamily="18" charset="0"/>
                </a:rPr>
                <a:t> </a:t>
              </a:r>
              <a:r>
                <a:rPr lang="en-US" sz="1900" b="1" dirty="0" err="1">
                  <a:latin typeface="Times New Roman" panose="02020603050405020304" pitchFamily="18" charset="0"/>
                  <a:ea typeface="Times New Roman" panose="02020603050405020304" pitchFamily="18" charset="0"/>
                </a:rPr>
                <a:t>Spectrala</a:t>
              </a:r>
              <a:r>
                <a:rPr lang="en-US" sz="1900" dirty="0">
                  <a:latin typeface="Times New Roman" panose="02020603050405020304" pitchFamily="18" charset="0"/>
                  <a:ea typeface="Times New Roman" panose="02020603050405020304" pitchFamily="18" charset="0"/>
                </a:rPr>
                <a:t> </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dezvoltat</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autor</a:t>
              </a:r>
              <a:r>
                <a:rPr lang="en-US" sz="1900" dirty="0">
                  <a:effectLst/>
                  <a:latin typeface="Times New Roman" panose="02020603050405020304" pitchFamily="18" charset="0"/>
                  <a:ea typeface="Times New Roman" panose="02020603050405020304" pitchFamily="18" charset="0"/>
                </a:rPr>
                <a:t> a </a:t>
              </a:r>
              <a:r>
                <a:rPr lang="en-US" sz="1900" dirty="0" err="1">
                  <a:effectLst/>
                  <a:latin typeface="Times New Roman" panose="02020603050405020304" pitchFamily="18" charset="0"/>
                  <a:ea typeface="Times New Roman" panose="02020603050405020304" pitchFamily="18" charset="0"/>
                </a:rPr>
                <a:t>fost</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implementat</a:t>
              </a:r>
              <a:r>
                <a:rPr lang="en-US" sz="1900" dirty="0">
                  <a:effectLst/>
                  <a:latin typeface="Times New Roman" panose="02020603050405020304" pitchFamily="18" charset="0"/>
                  <a:ea typeface="Times New Roman" panose="02020603050405020304" pitchFamily="18" charset="0"/>
                </a:rPr>
                <a:t> in </a:t>
              </a:r>
              <a:r>
                <a:rPr lang="en-US" sz="1900" dirty="0" err="1">
                  <a:effectLst/>
                  <a:latin typeface="Times New Roman" panose="02020603050405020304" pitchFamily="18" charset="0"/>
                  <a:ea typeface="Times New Roman" panose="02020603050405020304" pitchFamily="18" charset="0"/>
                </a:rPr>
                <a:t>structura</a:t>
              </a:r>
              <a:r>
                <a:rPr lang="en-US" sz="1900" dirty="0">
                  <a:effectLst/>
                  <a:latin typeface="Times New Roman" panose="02020603050405020304" pitchFamily="18" charset="0"/>
                  <a:ea typeface="Times New Roman" panose="02020603050405020304" pitchFamily="18" charset="0"/>
                </a:rPr>
                <a:t> constructive </a:t>
              </a:r>
              <a:r>
                <a:rPr lang="en-US" sz="1900" dirty="0" err="1">
                  <a:effectLst/>
                  <a:latin typeface="Times New Roman" panose="02020603050405020304" pitchFamily="18" charset="0"/>
                  <a:ea typeface="Times New Roman" panose="02020603050405020304" pitchFamily="18" charset="0"/>
                </a:rPr>
                <a:t>si</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functionala</a:t>
              </a:r>
              <a:r>
                <a:rPr lang="en-US" sz="1900" dirty="0">
                  <a:effectLst/>
                  <a:latin typeface="Times New Roman" panose="02020603050405020304" pitchFamily="18" charset="0"/>
                  <a:ea typeface="Times New Roman" panose="02020603050405020304" pitchFamily="18" charset="0"/>
                </a:rPr>
                <a:t> a </a:t>
              </a:r>
              <a:r>
                <a:rPr lang="ro-RO" sz="1900" dirty="0">
                  <a:effectLst/>
                  <a:latin typeface="Times New Roman" panose="02020603050405020304" pitchFamily="18" charset="0"/>
                  <a:ea typeface="Times New Roman" panose="02020603050405020304" pitchFamily="18" charset="0"/>
                </a:rPr>
                <a:t>instalaţiei </a:t>
              </a:r>
              <a:r>
                <a:rPr lang="ro-RO" sz="1900" b="1" dirty="0">
                  <a:effectLst/>
                  <a:latin typeface="Times New Roman" panose="02020603050405020304" pitchFamily="18" charset="0"/>
                  <a:ea typeface="Times New Roman" panose="02020603050405020304" pitchFamily="18" charset="0"/>
                </a:rPr>
                <a:t>Nuclear MicroSonic – 02 </a:t>
              </a:r>
              <a:r>
                <a:rPr lang="ro-RO" sz="1900" dirty="0">
                  <a:effectLst/>
                  <a:latin typeface="Times New Roman" panose="02020603050405020304" pitchFamily="18" charset="0"/>
                  <a:ea typeface="Times New Roman" panose="02020603050405020304" pitchFamily="18" charset="0"/>
                </a:rPr>
                <a:t>baz</a:t>
              </a:r>
              <a:r>
                <a:rPr lang="en-US" sz="1900" dirty="0" err="1">
                  <a:effectLst/>
                  <a:latin typeface="Times New Roman" panose="02020603050405020304" pitchFamily="18" charset="0"/>
                  <a:ea typeface="Times New Roman" panose="02020603050405020304" pitchFamily="18" charset="0"/>
                </a:rPr>
                <a:t>ata</a:t>
              </a:r>
              <a:r>
                <a:rPr lang="ro-RO" sz="1900" dirty="0">
                  <a:effectLst/>
                  <a:latin typeface="Times New Roman" panose="02020603050405020304" pitchFamily="18" charset="0"/>
                  <a:ea typeface="Times New Roman" panose="02020603050405020304" pitchFamily="18" charset="0"/>
                </a:rPr>
                <a:t> pe scanarea automată cu  fascic</a:t>
              </a:r>
              <a:r>
                <a:rPr lang="en-US" sz="1900" dirty="0">
                  <a:effectLst/>
                  <a:latin typeface="Times New Roman" panose="02020603050405020304" pitchFamily="18" charset="0"/>
                  <a:ea typeface="Times New Roman" panose="02020603050405020304" pitchFamily="18" charset="0"/>
                </a:rPr>
                <a:t>o</a:t>
              </a:r>
              <a:r>
                <a:rPr lang="ro-RO" sz="1900" dirty="0">
                  <a:effectLst/>
                  <a:latin typeface="Times New Roman" panose="02020603050405020304" pitchFamily="18" charset="0"/>
                  <a:ea typeface="Times New Roman" panose="02020603050405020304" pitchFamily="18" charset="0"/>
                </a:rPr>
                <a:t>le ultrasonice de banda larga, de înalta rezoluţie,  a zonei examina</a:t>
              </a:r>
              <a:r>
                <a:rPr lang="en-US" sz="1900" dirty="0" err="1">
                  <a:effectLst/>
                  <a:latin typeface="Times New Roman" panose="02020603050405020304" pitchFamily="18" charset="0"/>
                  <a:ea typeface="Times New Roman" panose="02020603050405020304" pitchFamily="18" charset="0"/>
                </a:rPr>
                <a:t>te</a:t>
              </a:r>
              <a:r>
                <a:rPr lang="ro-RO" sz="1900" dirty="0">
                  <a:effectLst/>
                  <a:latin typeface="Times New Roman" panose="02020603050405020304" pitchFamily="18" charset="0"/>
                  <a:ea typeface="Times New Roman" panose="02020603050405020304" pitchFamily="18" charset="0"/>
                </a:rPr>
                <a:t> utilizand dispozitive mecanice de deplasare cu rezoluţie ridicată şi un sistem cu calculator de proces pentru achiziţia ecorilor </a:t>
              </a:r>
              <a:r>
                <a:rPr lang="en-US" sz="1900" dirty="0">
                  <a:latin typeface="Times New Roman" panose="02020603050405020304" pitchFamily="18" charset="0"/>
                  <a:ea typeface="Times New Roman" panose="02020603050405020304" pitchFamily="18" charset="0"/>
                </a:rPr>
                <a:t>(</a:t>
              </a:r>
              <a:r>
                <a:rPr lang="ro-RO" sz="1900" dirty="0">
                  <a:effectLst/>
                  <a:latin typeface="Times New Roman" panose="02020603050405020304" pitchFamily="18" charset="0"/>
                  <a:ea typeface="Times New Roman" panose="02020603050405020304" pitchFamily="18" charset="0"/>
                </a:rPr>
                <a:t>semnale in domeniul timp</a:t>
              </a:r>
              <a:r>
                <a:rPr lang="en-US" sz="1900" dirty="0">
                  <a:effectLst/>
                  <a:latin typeface="Times New Roman" panose="02020603050405020304" pitchFamily="18" charset="0"/>
                  <a:ea typeface="Times New Roman" panose="02020603050405020304" pitchFamily="18" charset="0"/>
                </a:rPr>
                <a:t>, </a:t>
              </a:r>
              <a:r>
                <a:rPr lang="ro-RO" sz="1900" dirty="0">
                  <a:effectLst/>
                  <a:latin typeface="Times New Roman" panose="02020603050405020304" pitchFamily="18" charset="0"/>
                  <a:ea typeface="Times New Roman" panose="02020603050405020304" pitchFamily="18" charset="0"/>
                </a:rPr>
                <a:t>RF sau detectate FW, HWP sau HWN), </a:t>
              </a:r>
              <a:r>
                <a:rPr lang="en-US" sz="1900" dirty="0" err="1">
                  <a:effectLst/>
                  <a:latin typeface="Times New Roman" panose="02020603050405020304" pitchFamily="18" charset="0"/>
                  <a:ea typeface="Times New Roman" panose="02020603050405020304" pitchFamily="18" charset="0"/>
                </a:rPr>
                <a:t>respectiv</a:t>
              </a:r>
              <a:r>
                <a:rPr lang="en-US" sz="1900" dirty="0">
                  <a:effectLst/>
                  <a:latin typeface="Times New Roman" panose="02020603050405020304" pitchFamily="18" charset="0"/>
                  <a:ea typeface="Times New Roman" panose="02020603050405020304" pitchFamily="18" charset="0"/>
                </a:rPr>
                <a:t> </a:t>
              </a:r>
              <a:r>
                <a:rPr lang="ro-RO" sz="1900" dirty="0">
                  <a:effectLst/>
                  <a:latin typeface="Times New Roman" panose="02020603050405020304" pitchFamily="18" charset="0"/>
                  <a:ea typeface="Times New Roman" panose="02020603050405020304" pitchFamily="18" charset="0"/>
                </a:rPr>
                <a:t>a valorilor amplitudinii maxime şi a timpului de zbor, sincron cu scanarea domeniului investigat. </a:t>
              </a:r>
              <a:r>
                <a:rPr lang="en-US" sz="1900" dirty="0">
                  <a:effectLst/>
                  <a:latin typeface="Times New Roman" panose="02020603050405020304" pitchFamily="18" charset="0"/>
                  <a:ea typeface="Times New Roman" panose="02020603050405020304" pitchFamily="18" charset="0"/>
                </a:rPr>
                <a:t>In </a:t>
              </a:r>
              <a:r>
                <a:rPr lang="en-US" sz="1900" dirty="0" err="1">
                  <a:effectLst/>
                  <a:latin typeface="Times New Roman" panose="02020603050405020304" pitchFamily="18" charset="0"/>
                  <a:ea typeface="Times New Roman" panose="02020603050405020304" pitchFamily="18" charset="0"/>
                </a:rPr>
                <a:t>instalatia</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realizata</a:t>
              </a:r>
              <a:r>
                <a:rPr lang="en-US" sz="1900" dirty="0">
                  <a:effectLst/>
                  <a:latin typeface="Times New Roman" panose="02020603050405020304" pitchFamily="18" charset="0"/>
                  <a:ea typeface="Times New Roman" panose="02020603050405020304" pitchFamily="18" charset="0"/>
                </a:rPr>
                <a:t>, </a:t>
              </a:r>
              <a:r>
                <a:rPr lang="en-US" sz="1900" dirty="0">
                  <a:latin typeface="Times New Roman" panose="02020603050405020304" pitchFamily="18" charset="0"/>
                  <a:ea typeface="Times New Roman" panose="02020603050405020304" pitchFamily="18" charset="0"/>
                </a:rPr>
                <a:t>p</a:t>
              </a:r>
              <a:r>
                <a:rPr lang="ro-RO" sz="1900" dirty="0">
                  <a:effectLst/>
                  <a:latin typeface="Times New Roman" panose="02020603050405020304" pitchFamily="18" charset="0"/>
                  <a:ea typeface="Times New Roman" panose="02020603050405020304" pitchFamily="18" charset="0"/>
                </a:rPr>
                <a:t>oziţiile şi duratele porţilor pe monitorul </a:t>
              </a:r>
              <a:r>
                <a:rPr lang="en-US" sz="1900" dirty="0" err="1">
                  <a:effectLst/>
                  <a:latin typeface="Times New Roman" panose="02020603050405020304" pitchFamily="18" charset="0"/>
                  <a:ea typeface="Times New Roman" panose="02020603050405020304" pitchFamily="18" charset="0"/>
                </a:rPr>
                <a:t>emitator</a:t>
              </a:r>
              <a:r>
                <a:rPr lang="en-US" sz="1900" dirty="0">
                  <a:effectLst/>
                  <a:latin typeface="Times New Roman" panose="02020603050405020304" pitchFamily="18" charset="0"/>
                  <a:ea typeface="Times New Roman" panose="02020603050405020304" pitchFamily="18" charset="0"/>
                </a:rPr>
                <a:t> – </a:t>
              </a:r>
              <a:r>
                <a:rPr lang="en-US" sz="1900" dirty="0" err="1">
                  <a:effectLst/>
                  <a:latin typeface="Times New Roman" panose="02020603050405020304" pitchFamily="18" charset="0"/>
                  <a:ea typeface="Times New Roman" panose="02020603050405020304" pitchFamily="18" charset="0"/>
                </a:rPr>
                <a:t>receptorului</a:t>
              </a:r>
              <a:r>
                <a:rPr lang="en-US" sz="1900" dirty="0">
                  <a:effectLst/>
                  <a:latin typeface="Times New Roman" panose="02020603050405020304" pitchFamily="18" charset="0"/>
                  <a:ea typeface="Times New Roman" panose="02020603050405020304" pitchFamily="18" charset="0"/>
                </a:rPr>
                <a:t> ultrasonic</a:t>
              </a:r>
              <a:r>
                <a:rPr lang="ro-RO" sz="1900" dirty="0">
                  <a:effectLst/>
                  <a:latin typeface="Times New Roman" panose="02020603050405020304" pitchFamily="18" charset="0"/>
                  <a:ea typeface="Times New Roman" panose="02020603050405020304" pitchFamily="18" charset="0"/>
                </a:rPr>
                <a:t> sunt variabile în timpul scanării, în funcţie de poziţia curentă a traductorului, ceea ce face posibilă discriminarea semnalului util de ecourile asociate reflexiilor parazite (ce pot să apară în cazul unor geometrii complexe, probe neomogene etc.) in conditiile acoperirii întregului volum </a:t>
              </a:r>
              <a:r>
                <a:rPr lang="en-US" sz="1900" dirty="0" err="1">
                  <a:effectLst/>
                  <a:latin typeface="Times New Roman" panose="02020603050405020304" pitchFamily="18" charset="0"/>
                  <a:ea typeface="Times New Roman" panose="02020603050405020304" pitchFamily="18" charset="0"/>
                </a:rPr>
                <a:t>supus</a:t>
              </a:r>
              <a:r>
                <a:rPr lang="ro-RO" sz="1900" dirty="0">
                  <a:effectLst/>
                  <a:latin typeface="Times New Roman" panose="02020603050405020304" pitchFamily="18" charset="0"/>
                  <a:ea typeface="Times New Roman" panose="02020603050405020304" pitchFamily="18" charset="0"/>
                </a:rPr>
                <a:t> examina</a:t>
              </a:r>
              <a:r>
                <a:rPr lang="en-US" sz="1900" dirty="0" err="1">
                  <a:effectLst/>
                  <a:latin typeface="Times New Roman" panose="02020603050405020304" pitchFamily="18" charset="0"/>
                  <a:ea typeface="Times New Roman" panose="02020603050405020304" pitchFamily="18" charset="0"/>
                </a:rPr>
                <a:t>rii</a:t>
              </a:r>
              <a:r>
                <a:rPr lang="ro-RO" sz="1900" dirty="0">
                  <a:effectLst/>
                  <a:latin typeface="Times New Roman" panose="02020603050405020304" pitchFamily="18" charset="0"/>
                  <a:ea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ro-RO" sz="1900" dirty="0">
                  <a:effectLst/>
                  <a:latin typeface="Times New Roman" panose="02020603050405020304" pitchFamily="18" charset="0"/>
                  <a:ea typeface="Times New Roman" panose="02020603050405020304" pitchFamily="18" charset="0"/>
                </a:rPr>
                <a:t>Programul software al instalaţiei genereaza, pe baza datelor spectrale</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si</a:t>
              </a:r>
              <a:r>
                <a:rPr lang="ro-RO" sz="1900" dirty="0">
                  <a:effectLst/>
                  <a:latin typeface="Times New Roman" panose="02020603050405020304" pitchFamily="18" charset="0"/>
                  <a:ea typeface="Times New Roman" panose="02020603050405020304" pitchFamily="18" charset="0"/>
                </a:rPr>
                <a:t> respective</a:t>
              </a:r>
              <a:r>
                <a:rPr lang="en-US" sz="1900" dirty="0">
                  <a:effectLst/>
                  <a:latin typeface="Times New Roman" panose="02020603050405020304" pitchFamily="18" charset="0"/>
                  <a:ea typeface="Times New Roman" panose="02020603050405020304" pitchFamily="18" charset="0"/>
                </a:rPr>
                <a:t>,</a:t>
              </a:r>
              <a:r>
                <a:rPr lang="ro-RO" sz="1900" dirty="0">
                  <a:effectLst/>
                  <a:latin typeface="Times New Roman" panose="02020603050405020304" pitchFamily="18" charset="0"/>
                  <a:ea typeface="Times New Roman" panose="02020603050405020304" pitchFamily="18" charset="0"/>
                </a:rPr>
                <a:t> de amplitudine şi de timp de zbor, imagini ultrasonice în reprezentare C - scan sau B - scan. Aceste imagini permit evidenţierea unor detalii microstructurale la o scara comparabilă cu analiza metalografică de medie rezolutie, situând performantele instalaţiei </a:t>
              </a:r>
              <a:r>
                <a:rPr lang="ro-RO" sz="1900" b="1" dirty="0">
                  <a:effectLst/>
                  <a:latin typeface="Times New Roman" panose="02020603050405020304" pitchFamily="18" charset="0"/>
                  <a:ea typeface="Times New Roman" panose="02020603050405020304" pitchFamily="18" charset="0"/>
                </a:rPr>
                <a:t>Nuclear MicroSonic</a:t>
              </a:r>
              <a:r>
                <a:rPr lang="ro-RO" sz="1900" dirty="0">
                  <a:effectLst/>
                  <a:latin typeface="Times New Roman" panose="02020603050405020304" pitchFamily="18" charset="0"/>
                  <a:ea typeface="Times New Roman" panose="02020603050405020304" pitchFamily="18" charset="0"/>
                </a:rPr>
                <a:t> – 02 în domeniul </a:t>
              </a:r>
              <a:r>
                <a:rPr lang="ro-RO" sz="1900" b="1" dirty="0">
                  <a:effectLst/>
                  <a:latin typeface="Times New Roman" panose="02020603050405020304" pitchFamily="18" charset="0"/>
                  <a:ea typeface="Times New Roman" panose="02020603050405020304" pitchFamily="18" charset="0"/>
                </a:rPr>
                <a:t>Microscopiei Acustice.</a:t>
              </a:r>
              <a:endParaRPr lang="en-US" sz="1900" b="1"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endParaRPr lang="en-US" sz="19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F2145719-F917-440A-B443-871B5845056B}"/>
                </a:ext>
              </a:extLst>
            </p:cNvPr>
            <p:cNvSpPr txBox="1"/>
            <p:nvPr/>
          </p:nvSpPr>
          <p:spPr>
            <a:xfrm>
              <a:off x="-1319" y="254777"/>
              <a:ext cx="9144000" cy="461665"/>
            </a:xfrm>
            <a:prstGeom prst="rect">
              <a:avLst/>
            </a:prstGeom>
            <a:noFill/>
          </p:spPr>
          <p:txBody>
            <a:bodyPr wrap="square" rtlCol="0">
              <a:spAutoFit/>
            </a:bodyPr>
            <a:lstStyle/>
            <a:p>
              <a:pPr>
                <a:spcBef>
                  <a:spcPts val="1200"/>
                </a:spcBef>
                <a:spcAft>
                  <a:spcPts val="1200"/>
                </a:spcAft>
              </a:pPr>
              <a:r>
                <a:rPr lang="ro-RO" sz="2400" b="1" kern="0" dirty="0">
                  <a:solidFill>
                    <a:schemeClr val="bg1">
                      <a:lumMod val="50000"/>
                    </a:schemeClr>
                  </a:solidFill>
                  <a:effectLst/>
                  <a:latin typeface="Times New Roman" panose="02020603050405020304" pitchFamily="18" charset="0"/>
                </a:rPr>
                <a:t>Un nou concept: </a:t>
              </a:r>
              <a:r>
                <a:rPr lang="en-US" sz="2400" b="1" kern="0" dirty="0">
                  <a:solidFill>
                    <a:schemeClr val="bg1">
                      <a:lumMod val="50000"/>
                    </a:schemeClr>
                  </a:solidFill>
                  <a:effectLst/>
                  <a:latin typeface="Times New Roman" panose="02020603050405020304" pitchFamily="18" charset="0"/>
                </a:rPr>
                <a:t>I</a:t>
              </a:r>
              <a:r>
                <a:rPr lang="ro-RO" sz="2400" b="1" kern="0" dirty="0" err="1">
                  <a:solidFill>
                    <a:schemeClr val="bg1">
                      <a:lumMod val="50000"/>
                    </a:schemeClr>
                  </a:solidFill>
                  <a:effectLst/>
                  <a:latin typeface="Times New Roman" panose="02020603050405020304" pitchFamily="18" charset="0"/>
                </a:rPr>
                <a:t>magistica</a:t>
              </a:r>
              <a:r>
                <a:rPr lang="ro-RO" sz="2400" b="1" kern="0" dirty="0">
                  <a:solidFill>
                    <a:schemeClr val="bg1">
                      <a:lumMod val="50000"/>
                    </a:schemeClr>
                  </a:solidFill>
                  <a:effectLst/>
                  <a:latin typeface="Times New Roman" panose="02020603050405020304" pitchFamily="18" charset="0"/>
                </a:rPr>
                <a:t> </a:t>
              </a:r>
              <a:r>
                <a:rPr lang="en-US" sz="2400" b="1" kern="0" dirty="0">
                  <a:solidFill>
                    <a:schemeClr val="bg1">
                      <a:lumMod val="50000"/>
                    </a:schemeClr>
                  </a:solidFill>
                  <a:effectLst/>
                  <a:latin typeface="Times New Roman" panose="02020603050405020304" pitchFamily="18" charset="0"/>
                </a:rPr>
                <a:t>U</a:t>
              </a:r>
              <a:r>
                <a:rPr lang="ro-RO" sz="2400" b="1" kern="0" dirty="0" err="1">
                  <a:solidFill>
                    <a:schemeClr val="bg1">
                      <a:lumMod val="50000"/>
                    </a:schemeClr>
                  </a:solidFill>
                  <a:effectLst/>
                  <a:latin typeface="Times New Roman" panose="02020603050405020304" pitchFamily="18" charset="0"/>
                </a:rPr>
                <a:t>ltrasonică</a:t>
              </a:r>
              <a:r>
                <a:rPr lang="ro-RO" sz="2400" b="1" kern="0" dirty="0">
                  <a:solidFill>
                    <a:schemeClr val="bg1">
                      <a:lumMod val="50000"/>
                    </a:schemeClr>
                  </a:solidFill>
                  <a:effectLst/>
                  <a:latin typeface="Times New Roman" panose="02020603050405020304" pitchFamily="18" charset="0"/>
                </a:rPr>
                <a:t> </a:t>
              </a:r>
              <a:r>
                <a:rPr lang="en-US" sz="2400" b="1" kern="0" dirty="0">
                  <a:solidFill>
                    <a:schemeClr val="bg1">
                      <a:lumMod val="50000"/>
                    </a:schemeClr>
                  </a:solidFill>
                  <a:effectLst/>
                  <a:latin typeface="Times New Roman" panose="02020603050405020304" pitchFamily="18" charset="0"/>
                </a:rPr>
                <a:t>S</a:t>
              </a:r>
              <a:r>
                <a:rPr lang="ro-RO" sz="2400" b="1" kern="0" dirty="0" err="1">
                  <a:solidFill>
                    <a:schemeClr val="bg1">
                      <a:lumMod val="50000"/>
                    </a:schemeClr>
                  </a:solidFill>
                  <a:effectLst/>
                  <a:latin typeface="Times New Roman" panose="02020603050405020304" pitchFamily="18" charset="0"/>
                </a:rPr>
                <a:t>pectrală</a:t>
              </a:r>
              <a:endParaRPr lang="ro-RO" sz="2400" b="1" kern="0" dirty="0">
                <a:solidFill>
                  <a:schemeClr val="bg1">
                    <a:lumMod val="50000"/>
                  </a:schemeClr>
                </a:solidFill>
                <a:effectLst/>
                <a:latin typeface="Times New Roman" panose="02020603050405020304" pitchFamily="18" charset="0"/>
              </a:endParaRPr>
            </a:p>
          </p:txBody>
        </p:sp>
      </p:grpSp>
      <p:sp>
        <p:nvSpPr>
          <p:cNvPr id="7" name="Slide Number Placeholder 3">
            <a:extLst>
              <a:ext uri="{FF2B5EF4-FFF2-40B4-BE49-F238E27FC236}">
                <a16:creationId xmlns:a16="http://schemas.microsoft.com/office/drawing/2014/main" id="{4761685D-39D5-460F-BB0C-A9255B194928}"/>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17</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Tree>
    <p:extLst>
      <p:ext uri="{BB962C8B-B14F-4D97-AF65-F5344CB8AC3E}">
        <p14:creationId xmlns:p14="http://schemas.microsoft.com/office/powerpoint/2010/main" val="303760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B8C8C-9DB9-414B-8AFD-0FA1CD77BB94}"/>
              </a:ext>
            </a:extLst>
          </p:cNvPr>
          <p:cNvSpPr/>
          <p:nvPr/>
        </p:nvSpPr>
        <p:spPr>
          <a:xfrm>
            <a:off x="914400" y="1066801"/>
            <a:ext cx="3657600" cy="4648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362200" y="1600200"/>
            <a:ext cx="762000" cy="1558052"/>
          </a:xfrm>
          <a:prstGeom prst="ellipse">
            <a:avLst/>
          </a:prstGeom>
          <a:noFill/>
        </p:spPr>
        <p:txBody>
          <a:bodyPr wrap="square" rtlCol="0">
            <a:spAutoFit/>
          </a:bodyPr>
          <a:lstStyle/>
          <a:p>
            <a:pPr algn="ctr"/>
            <a:r>
              <a:rPr lang="en-US" sz="6600" dirty="0">
                <a:solidFill>
                  <a:srgbClr val="002060"/>
                </a:solidFill>
                <a:latin typeface="Roboto Black" panose="020B0604020202020204" charset="0"/>
                <a:ea typeface="Roboto Black" panose="020B0604020202020204" charset="0"/>
                <a:cs typeface="Roboto Black" panose="020B0604020202020204" charset="0"/>
              </a:rPr>
              <a:t>5</a:t>
            </a:r>
          </a:p>
        </p:txBody>
      </p:sp>
      <p:sp>
        <p:nvSpPr>
          <p:cNvPr id="4" name="Slide Number Placeholder 3"/>
          <p:cNvSpPr>
            <a:spLocks noGrp="1"/>
          </p:cNvSpPr>
          <p:nvPr>
            <p:ph type="sldNum" sz="quarter" idx="12"/>
          </p:nvPr>
        </p:nvSpPr>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18</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7" name="TextBox 6"/>
          <p:cNvSpPr txBox="1"/>
          <p:nvPr/>
        </p:nvSpPr>
        <p:spPr>
          <a:xfrm>
            <a:off x="1000125" y="3013501"/>
            <a:ext cx="3486150" cy="1754326"/>
          </a:xfrm>
          <a:prstGeom prst="rect">
            <a:avLst/>
          </a:prstGeom>
          <a:noFill/>
        </p:spPr>
        <p:txBody>
          <a:bodyPr wrap="square" rtlCol="0">
            <a:spAutoFit/>
          </a:bodyPr>
          <a:lstStyle>
            <a:defPPr>
              <a:defRPr lang="en-US"/>
            </a:defPPr>
            <a:lvl1pPr algn="ctr">
              <a:defRPr sz="4800">
                <a:solidFill>
                  <a:schemeClr val="tx1">
                    <a:lumMod val="65000"/>
                    <a:lumOff val="35000"/>
                  </a:schemeClr>
                </a:solidFill>
                <a:latin typeface="Roboto Black" panose="020B0604020202020204" charset="0"/>
                <a:ea typeface="Roboto Black" panose="020B0604020202020204" charset="0"/>
                <a:cs typeface="Roboto Black" panose="020B0604020202020204" charset="0"/>
              </a:defRPr>
            </a:lvl1pPr>
          </a:lstStyle>
          <a:p>
            <a:pPr algn="ctr">
              <a:spcBef>
                <a:spcPts val="1200"/>
              </a:spcBef>
              <a:spcAft>
                <a:spcPts val="1200"/>
              </a:spcAft>
            </a:pPr>
            <a:r>
              <a:rPr lang="it-IT" sz="1800" b="1" kern="0" dirty="0">
                <a:solidFill>
                  <a:srgbClr val="002060"/>
                </a:solidFill>
                <a:effectLst/>
                <a:latin typeface="Times New Roman" panose="02020603050405020304" pitchFamily="18" charset="0"/>
              </a:rPr>
              <a:t>CARACTERIZAREA IMAGISTICII ULTRASONICE SPECTRALE PRIN EXAMINARI PE DISCONTINUITATI ARTIFICIALE</a:t>
            </a:r>
            <a:endParaRPr lang="ro-RO" sz="2400" b="1" kern="0" dirty="0">
              <a:solidFill>
                <a:srgbClr val="002060"/>
              </a:solidFill>
              <a:effectLst/>
              <a:latin typeface="Times New Roman" panose="02020603050405020304" pitchFamily="18" charset="0"/>
            </a:endParaRPr>
          </a:p>
        </p:txBody>
      </p:sp>
    </p:spTree>
    <p:extLst>
      <p:ext uri="{BB962C8B-B14F-4D97-AF65-F5344CB8AC3E}">
        <p14:creationId xmlns:p14="http://schemas.microsoft.com/office/powerpoint/2010/main" val="4205184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76DB38-D392-4962-B81A-43018D66951C}"/>
              </a:ext>
            </a:extLst>
          </p:cNvPr>
          <p:cNvGrpSpPr/>
          <p:nvPr/>
        </p:nvGrpSpPr>
        <p:grpSpPr>
          <a:xfrm>
            <a:off x="-1319" y="254777"/>
            <a:ext cx="9155458" cy="909418"/>
            <a:chOff x="-1319" y="254777"/>
            <a:chExt cx="9155458" cy="909418"/>
          </a:xfrm>
        </p:grpSpPr>
        <p:sp>
          <p:nvSpPr>
            <p:cNvPr id="5" name="TextBox 4">
              <a:extLst>
                <a:ext uri="{FF2B5EF4-FFF2-40B4-BE49-F238E27FC236}">
                  <a16:creationId xmlns:a16="http://schemas.microsoft.com/office/drawing/2014/main" id="{6D98660B-D457-4CF0-B407-B928D04325D8}"/>
                </a:ext>
              </a:extLst>
            </p:cNvPr>
            <p:cNvSpPr txBox="1"/>
            <p:nvPr/>
          </p:nvSpPr>
          <p:spPr>
            <a:xfrm>
              <a:off x="10139" y="517864"/>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Calificarea</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metodei</a:t>
              </a:r>
              <a:endPar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F2145719-F917-440A-B443-871B5845056B}"/>
                </a:ext>
              </a:extLst>
            </p:cNvPr>
            <p:cNvSpPr txBox="1"/>
            <p:nvPr/>
          </p:nvSpPr>
          <p:spPr>
            <a:xfrm>
              <a:off x="-1319" y="254777"/>
              <a:ext cx="9144000" cy="369332"/>
            </a:xfrm>
            <a:prstGeom prst="rect">
              <a:avLst/>
            </a:prstGeom>
            <a:noFill/>
          </p:spPr>
          <p:txBody>
            <a:bodyPr wrap="square" rtlCol="0">
              <a:spAutoFit/>
            </a:bodyPr>
            <a:lstStyle/>
            <a:p>
              <a:pPr>
                <a:spcBef>
                  <a:spcPts val="1200"/>
                </a:spcBef>
                <a:spcAft>
                  <a:spcPts val="1200"/>
                </a:spcAft>
              </a:pPr>
              <a:r>
                <a:rPr lang="it-IT" b="1" kern="0" dirty="0">
                  <a:solidFill>
                    <a:schemeClr val="bg1">
                      <a:lumMod val="50000"/>
                    </a:schemeClr>
                  </a:solidFill>
                  <a:effectLst/>
                  <a:latin typeface="Times New Roman" panose="02020603050405020304" pitchFamily="18" charset="0"/>
                </a:rPr>
                <a:t>Caracterizarea imagisticii ultrasonice spectrale prin examinari pe discontinuitati artificiale</a:t>
              </a:r>
            </a:p>
          </p:txBody>
        </p:sp>
      </p:grpSp>
      <p:sp>
        <p:nvSpPr>
          <p:cNvPr id="7" name="Slide Number Placeholder 3">
            <a:extLst>
              <a:ext uri="{FF2B5EF4-FFF2-40B4-BE49-F238E27FC236}">
                <a16:creationId xmlns:a16="http://schemas.microsoft.com/office/drawing/2014/main" id="{4761685D-39D5-460F-BB0C-A9255B194928}"/>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19</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92AD3FF-3567-7E83-D5B7-C1ECC200C5D5}"/>
              </a:ext>
            </a:extLst>
          </p:cNvPr>
          <p:cNvPicPr>
            <a:picLocks noChangeAspect="1"/>
          </p:cNvPicPr>
          <p:nvPr/>
        </p:nvPicPr>
        <p:blipFill>
          <a:blip r:embed="rId3"/>
          <a:stretch>
            <a:fillRect/>
          </a:stretch>
        </p:blipFill>
        <p:spPr>
          <a:xfrm>
            <a:off x="4569060" y="624109"/>
            <a:ext cx="4473837" cy="5430718"/>
          </a:xfrm>
          <a:prstGeom prst="rect">
            <a:avLst/>
          </a:prstGeom>
        </p:spPr>
      </p:pic>
      <p:sp>
        <p:nvSpPr>
          <p:cNvPr id="9" name="TextBox 8">
            <a:extLst>
              <a:ext uri="{FF2B5EF4-FFF2-40B4-BE49-F238E27FC236}">
                <a16:creationId xmlns:a16="http://schemas.microsoft.com/office/drawing/2014/main" id="{0DDE6343-64B3-9E5F-A4DE-A275C64BC2DB}"/>
              </a:ext>
            </a:extLst>
          </p:cNvPr>
          <p:cNvSpPr txBox="1"/>
          <p:nvPr/>
        </p:nvSpPr>
        <p:spPr>
          <a:xfrm>
            <a:off x="4679876" y="5919015"/>
            <a:ext cx="4255446" cy="707886"/>
          </a:xfrm>
          <a:prstGeom prst="rect">
            <a:avLst/>
          </a:prstGeom>
          <a:noFill/>
        </p:spPr>
        <p:txBody>
          <a:bodyPr wrap="square">
            <a:spAutoFit/>
          </a:bodyPr>
          <a:lstStyle/>
          <a:p>
            <a:pPr algn="ctr"/>
            <a:r>
              <a:rPr lang="ro-RO" sz="1000" i="1" dirty="0">
                <a:latin typeface="Times New Roman" panose="02020603050405020304" pitchFamily="18" charset="0"/>
                <a:cs typeface="Times New Roman" panose="02020603050405020304" pitchFamily="18" charset="0"/>
              </a:rPr>
              <a:t>Fig.5.3.3.Imagini C-</a:t>
            </a:r>
            <a:r>
              <a:rPr lang="ro-RO" sz="1000" i="1" dirty="0" err="1">
                <a:latin typeface="Times New Roman" panose="02020603050405020304" pitchFamily="18" charset="0"/>
                <a:cs typeface="Times New Roman" panose="02020603050405020304" pitchFamily="18" charset="0"/>
              </a:rPr>
              <a:t>scan</a:t>
            </a:r>
            <a:r>
              <a:rPr lang="ro-RO" sz="1000" i="1" dirty="0">
                <a:latin typeface="Times New Roman" panose="02020603050405020304" pitchFamily="18" charset="0"/>
                <a:cs typeface="Times New Roman" panose="02020603050405020304" pitchFamily="18" charset="0"/>
              </a:rPr>
              <a:t> ale caracteristicilor spectrale si </a:t>
            </a:r>
            <a:r>
              <a:rPr lang="ro-RO" sz="1000" i="1" dirty="0" err="1">
                <a:latin typeface="Times New Roman" panose="02020603050405020304" pitchFamily="18" charset="0"/>
                <a:cs typeface="Times New Roman" panose="02020603050405020304" pitchFamily="18" charset="0"/>
              </a:rPr>
              <a:t>reprezentari</a:t>
            </a:r>
            <a:r>
              <a:rPr lang="ro-RO" sz="1000" i="1" dirty="0">
                <a:latin typeface="Times New Roman" panose="02020603050405020304" pitchFamily="18" charset="0"/>
                <a:cs typeface="Times New Roman" panose="02020603050405020304" pitchFamily="18" charset="0"/>
              </a:rPr>
              <a:t> </a:t>
            </a:r>
            <a:r>
              <a:rPr lang="ro-RO" sz="1000" i="1" dirty="0" err="1">
                <a:latin typeface="Times New Roman" panose="02020603050405020304" pitchFamily="18" charset="0"/>
                <a:cs typeface="Times New Roman" panose="02020603050405020304" pitchFamily="18" charset="0"/>
              </a:rPr>
              <a:t>pozitie</a:t>
            </a:r>
            <a:r>
              <a:rPr lang="ro-RO" sz="1000" i="1" dirty="0">
                <a:latin typeface="Times New Roman" panose="02020603050405020304" pitchFamily="18" charset="0"/>
                <a:cs typeface="Times New Roman" panose="02020603050405020304" pitchFamily="18" charset="0"/>
              </a:rPr>
              <a:t>-frecventa pentru ecoul de defect </a:t>
            </a:r>
            <a:r>
              <a:rPr lang="ro-RO" sz="1000" i="1" dirty="0" err="1">
                <a:latin typeface="Times New Roman" panose="02020603050405020304" pitchFamily="18" charset="0"/>
                <a:cs typeface="Times New Roman" panose="02020603050405020304" pitchFamily="18" charset="0"/>
              </a:rPr>
              <a:t>obtinut</a:t>
            </a:r>
            <a:r>
              <a:rPr lang="ro-RO" sz="1000" i="1" dirty="0">
                <a:latin typeface="Times New Roman" panose="02020603050405020304" pitchFamily="18" charset="0"/>
                <a:cs typeface="Times New Roman" panose="02020603050405020304" pitchFamily="18" charset="0"/>
              </a:rPr>
              <a:t> pe proba de sticla S7 scanata cu incidenta in planul axial (X;Y), paralel cu axa mare a defectului eliptic. S-a lucrat cu focalizare pe defect</a:t>
            </a:r>
          </a:p>
        </p:txBody>
      </p:sp>
      <p:sp>
        <p:nvSpPr>
          <p:cNvPr id="11" name="TextBox 10">
            <a:extLst>
              <a:ext uri="{FF2B5EF4-FFF2-40B4-BE49-F238E27FC236}">
                <a16:creationId xmlns:a16="http://schemas.microsoft.com/office/drawing/2014/main" id="{98129B73-1CD4-E892-C75E-A7A83294D11E}"/>
              </a:ext>
            </a:extLst>
          </p:cNvPr>
          <p:cNvSpPr txBox="1"/>
          <p:nvPr/>
        </p:nvSpPr>
        <p:spPr>
          <a:xfrm>
            <a:off x="99482" y="1315099"/>
            <a:ext cx="4664412" cy="1569660"/>
          </a:xfrm>
          <a:prstGeom prst="rect">
            <a:avLst/>
          </a:prstGeom>
          <a:noFill/>
        </p:spPr>
        <p:txBody>
          <a:bodyPr wrap="square">
            <a:spAutoFit/>
          </a:bodyPr>
          <a:lstStyle/>
          <a:p>
            <a:pPr marL="285750" indent="-285750">
              <a:buFont typeface="Arial" panose="020B0604020202020204" pitchFamily="34" charset="0"/>
              <a:buChar char="•"/>
            </a:pPr>
            <a:r>
              <a:rPr lang="ro-RO" sz="1600" dirty="0">
                <a:latin typeface="Times New Roman" panose="02020603050405020304" pitchFamily="18" charset="0"/>
                <a:cs typeface="Times New Roman" panose="02020603050405020304" pitchFamily="18" charset="0"/>
              </a:rPr>
              <a:t>Lucrarea dezvolta si aplica tehnici de analiza spectrala in imagistica ultrasonica, tehnici bazate pe conceptul de reprezentări de tip imagine (C-</a:t>
            </a:r>
            <a:r>
              <a:rPr lang="ro-RO" sz="1600" dirty="0" err="1">
                <a:latin typeface="Times New Roman" panose="02020603050405020304" pitchFamily="18" charset="0"/>
                <a:cs typeface="Times New Roman" panose="02020603050405020304" pitchFamily="18" charset="0"/>
              </a:rPr>
              <a:t>scan</a:t>
            </a:r>
            <a:r>
              <a:rPr lang="ro-RO" sz="1600" dirty="0">
                <a:latin typeface="Times New Roman" panose="02020603050405020304" pitchFamily="18" charset="0"/>
                <a:cs typeface="Times New Roman" panose="02020603050405020304" pitchFamily="18" charset="0"/>
              </a:rPr>
              <a:t>) ale mărimilor spectrale caracteristice semnalelor (ecourilor) generate la </a:t>
            </a:r>
            <a:r>
              <a:rPr lang="ro-RO" sz="1600" dirty="0" err="1">
                <a:latin typeface="Times New Roman" panose="02020603050405020304" pitchFamily="18" charset="0"/>
                <a:cs typeface="Times New Roman" panose="02020603050405020304" pitchFamily="18" charset="0"/>
              </a:rPr>
              <a:t>interacti</a:t>
            </a:r>
            <a:r>
              <a:rPr lang="en-US" sz="1600" dirty="0">
                <a:latin typeface="Times New Roman" panose="02020603050405020304" pitchFamily="18" charset="0"/>
                <a:cs typeface="Times New Roman" panose="02020603050405020304" pitchFamily="18" charset="0"/>
              </a:rPr>
              <a:t>a</a:t>
            </a:r>
            <a:r>
              <a:rPr lang="ro-RO" sz="1600" dirty="0">
                <a:latin typeface="Times New Roman" panose="02020603050405020304" pitchFamily="18" charset="0"/>
                <a:cs typeface="Times New Roman" panose="02020603050405020304" pitchFamily="18" charset="0"/>
              </a:rPr>
              <a:t> unda-defect. </a:t>
            </a:r>
          </a:p>
        </p:txBody>
      </p:sp>
      <p:sp>
        <p:nvSpPr>
          <p:cNvPr id="13" name="TextBox 12">
            <a:extLst>
              <a:ext uri="{FF2B5EF4-FFF2-40B4-BE49-F238E27FC236}">
                <a16:creationId xmlns:a16="http://schemas.microsoft.com/office/drawing/2014/main" id="{0DA03485-2B83-99E8-4863-BED0A739043F}"/>
              </a:ext>
            </a:extLst>
          </p:cNvPr>
          <p:cNvSpPr txBox="1"/>
          <p:nvPr/>
        </p:nvSpPr>
        <p:spPr>
          <a:xfrm>
            <a:off x="99482" y="3065301"/>
            <a:ext cx="4664412" cy="1815882"/>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a:t>
            </a:r>
            <a:r>
              <a:rPr lang="ro-RO" sz="1600" dirty="0">
                <a:latin typeface="Times New Roman" panose="02020603050405020304" pitchFamily="18" charset="0"/>
                <a:cs typeface="Times New Roman" panose="02020603050405020304" pitchFamily="18" charset="0"/>
              </a:rPr>
              <a:t>entru caracterizarea performantelor Imagisticii Ultrasonice Spectrale, in scopul calificării si aplicării acestei metode la analiza naturii defectelor </a:t>
            </a:r>
            <a:r>
              <a:rPr lang="en-US" sz="1600" dirty="0" err="1">
                <a:latin typeface="Times New Roman" panose="02020603050405020304" pitchFamily="18" charset="0"/>
                <a:cs typeface="Times New Roman" panose="02020603050405020304" pitchFamily="18" charset="0"/>
              </a:rPr>
              <a:t>i</a:t>
            </a:r>
            <a:r>
              <a:rPr lang="ro-RO" sz="1600" dirty="0">
                <a:latin typeface="Times New Roman" panose="02020603050405020304" pitchFamily="18" charset="0"/>
                <a:cs typeface="Times New Roman" panose="02020603050405020304" pitchFamily="18" charset="0"/>
              </a:rPr>
              <a:t>n piese </a:t>
            </a:r>
            <a:r>
              <a:rPr lang="en-US" sz="1600" dirty="0" err="1">
                <a:latin typeface="Times New Roman" panose="02020603050405020304" pitchFamily="18" charset="0"/>
                <a:cs typeface="Times New Roman" panose="02020603050405020304" pitchFamily="18" charset="0"/>
              </a:rPr>
              <a:t>metalice</a:t>
            </a:r>
            <a:r>
              <a:rPr lang="ro-RO" sz="1600" dirty="0">
                <a:latin typeface="Times New Roman" panose="02020603050405020304" pitchFamily="18" charset="0"/>
                <a:cs typeface="Times New Roman" panose="02020603050405020304" pitchFamily="18" charset="0"/>
              </a:rPr>
              <a:t>, s-au efectuat </a:t>
            </a:r>
            <a:r>
              <a:rPr lang="en-US" sz="1600" dirty="0" err="1">
                <a:latin typeface="Times New Roman" panose="02020603050405020304" pitchFamily="18" charset="0"/>
                <a:cs typeface="Times New Roman" panose="02020603050405020304" pitchFamily="18" charset="0"/>
              </a:rPr>
              <a:t>examinari</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pe etaloane din aliaje de Zr (de tip disc </a:t>
            </a:r>
            <a:r>
              <a:rPr lang="en-US" sz="1600" dirty="0" err="1">
                <a:latin typeface="Times New Roman" panose="02020603050405020304" pitchFamily="18" charset="0"/>
                <a:cs typeface="Times New Roman" panose="02020603050405020304" pitchFamily="18" charset="0"/>
              </a:rPr>
              <a:t>si</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de tip inel), dar si pe probe de sticla conținând defecte eliptice de mici dimensiuni. </a:t>
            </a:r>
          </a:p>
        </p:txBody>
      </p:sp>
      <p:sp>
        <p:nvSpPr>
          <p:cNvPr id="15" name="TextBox 14">
            <a:extLst>
              <a:ext uri="{FF2B5EF4-FFF2-40B4-BE49-F238E27FC236}">
                <a16:creationId xmlns:a16="http://schemas.microsoft.com/office/drawing/2014/main" id="{23AC2C88-3C90-4A08-5F25-6EFE005D37FB}"/>
              </a:ext>
            </a:extLst>
          </p:cNvPr>
          <p:cNvSpPr txBox="1"/>
          <p:nvPr/>
        </p:nvSpPr>
        <p:spPr>
          <a:xfrm>
            <a:off x="90301" y="4949519"/>
            <a:ext cx="4664412" cy="1323439"/>
          </a:xfrm>
          <a:prstGeom prst="rect">
            <a:avLst/>
          </a:prstGeom>
          <a:noFill/>
        </p:spPr>
        <p:txBody>
          <a:bodyPr wrap="square">
            <a:spAutoFit/>
          </a:bodyPr>
          <a:lstStyle>
            <a:defPPr>
              <a:defRPr lang="en-US"/>
            </a:defPPr>
            <a:lvl1pPr>
              <a:defRPr>
                <a:latin typeface="Times New Roman" panose="02020603050405020304" pitchFamily="18" charset="0"/>
                <a:cs typeface="Times New Roman" panose="02020603050405020304" pitchFamily="18" charset="0"/>
              </a:defRPr>
            </a:lvl1pPr>
          </a:lstStyle>
          <a:p>
            <a:pPr marL="285750" indent="-285750">
              <a:buFont typeface="Arial" panose="020B0604020202020204" pitchFamily="34" charset="0"/>
              <a:buChar char="•"/>
            </a:pPr>
            <a:r>
              <a:rPr lang="ro-RO" sz="1600" dirty="0"/>
              <a:t>Rezultatele obținute demonstrează ca tehnicile de imagistica ultrasonica elaborate si echipamentul Nuclear MicroSonic - 0</a:t>
            </a:r>
            <a:r>
              <a:rPr lang="en-US" sz="1600" dirty="0"/>
              <a:t>2</a:t>
            </a:r>
            <a:r>
              <a:rPr lang="ro-RO" sz="1600" dirty="0"/>
              <a:t> realizat permit detecția, localizarea si caracterizarea unor defecte cu dimensiuni minime sub 50 µm.</a:t>
            </a:r>
          </a:p>
        </p:txBody>
      </p:sp>
    </p:spTree>
    <p:extLst>
      <p:ext uri="{BB962C8B-B14F-4D97-AF65-F5344CB8AC3E}">
        <p14:creationId xmlns:p14="http://schemas.microsoft.com/office/powerpoint/2010/main" val="234391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B8C8C-9DB9-414B-8AFD-0FA1CD77BB94}"/>
              </a:ext>
            </a:extLst>
          </p:cNvPr>
          <p:cNvSpPr/>
          <p:nvPr/>
        </p:nvSpPr>
        <p:spPr>
          <a:xfrm>
            <a:off x="914400" y="1066801"/>
            <a:ext cx="3657600" cy="4648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 name="Oval 2"/>
          <p:cNvSpPr/>
          <p:nvPr/>
        </p:nvSpPr>
        <p:spPr>
          <a:xfrm>
            <a:off x="2362200" y="1600200"/>
            <a:ext cx="762000" cy="1558052"/>
          </a:xfrm>
          <a:prstGeom prst="ellipse">
            <a:avLst/>
          </a:prstGeom>
          <a:noFill/>
        </p:spPr>
        <p:txBody>
          <a:bodyPr wrap="square" rtlCol="0">
            <a:spAutoFit/>
          </a:bodyPr>
          <a:lstStyle/>
          <a:p>
            <a:pPr algn="ctr"/>
            <a:r>
              <a:rPr lang="en-US" sz="6600" dirty="0">
                <a:solidFill>
                  <a:srgbClr val="002060"/>
                </a:solidFill>
                <a:latin typeface="Roboto Black" panose="020B0604020202020204" charset="0"/>
                <a:ea typeface="Roboto Black" panose="020B0604020202020204" charset="0"/>
              </a:rPr>
              <a:t>1</a:t>
            </a:r>
          </a:p>
        </p:txBody>
      </p:sp>
      <p:sp>
        <p:nvSpPr>
          <p:cNvPr id="4" name="Slide Number Placeholder 3"/>
          <p:cNvSpPr>
            <a:spLocks noGrp="1"/>
          </p:cNvSpPr>
          <p:nvPr>
            <p:ph type="sldNum" sz="quarter" idx="12"/>
          </p:nvPr>
        </p:nvSpPr>
        <p:spPr/>
        <p:txBody>
          <a:bodyPr vert="horz" lIns="91440" tIns="45720" rIns="91440" bIns="45720" rtlCol="0" anchor="ctr"/>
          <a:lstStyle/>
          <a:p>
            <a:fld id="{7AE6DB81-CD70-4855-B278-F901BB3266E1}" type="slidenum">
              <a:rPr lang="en-US" sz="2000" b="1">
                <a:solidFill>
                  <a:srgbClr val="002060"/>
                </a:solidFill>
                <a:latin typeface="Times New Roman" panose="02020603050405020304" pitchFamily="18" charset="0"/>
                <a:ea typeface="Verdana" pitchFamily="34" charset="0"/>
                <a:cs typeface="Times New Roman" panose="02020603050405020304" pitchFamily="18" charset="0"/>
              </a:rPr>
              <a:pPr/>
              <a:t>2</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7" name="TextBox 6"/>
          <p:cNvSpPr txBox="1"/>
          <p:nvPr/>
        </p:nvSpPr>
        <p:spPr>
          <a:xfrm>
            <a:off x="1000125" y="3013501"/>
            <a:ext cx="3486150" cy="830997"/>
          </a:xfrm>
          <a:prstGeom prst="rect">
            <a:avLst/>
          </a:prstGeom>
          <a:noFill/>
        </p:spPr>
        <p:txBody>
          <a:bodyPr wrap="square" rtlCol="0">
            <a:spAutoFit/>
          </a:bodyPr>
          <a:lstStyle>
            <a:defPPr>
              <a:defRPr lang="en-US"/>
            </a:defPPr>
            <a:lvl1pPr algn="ctr">
              <a:defRPr sz="4800">
                <a:solidFill>
                  <a:schemeClr val="tx1">
                    <a:lumMod val="65000"/>
                    <a:lumOff val="35000"/>
                  </a:schemeClr>
                </a:solidFill>
                <a:latin typeface="Roboto Black" panose="020B0604020202020204" charset="0"/>
                <a:ea typeface="Roboto Black" panose="020B0604020202020204" charset="0"/>
                <a:cs typeface="Roboto Black" panose="020B0604020202020204" charset="0"/>
              </a:defRPr>
            </a:lvl1pPr>
          </a:lstStyle>
          <a:p>
            <a:r>
              <a:rPr lang="en-US" b="1" dirty="0" err="1">
                <a:solidFill>
                  <a:srgbClr val="002060"/>
                </a:solidFill>
                <a:latin typeface="Times New Roman" panose="02020603050405020304" pitchFamily="18" charset="0"/>
                <a:cs typeface="Times New Roman" panose="02020603050405020304" pitchFamily="18" charset="0"/>
              </a:rPr>
              <a:t>Introducere</a:t>
            </a:r>
            <a:endParaRPr 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662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B8C8C-9DB9-414B-8AFD-0FA1CD77BB94}"/>
              </a:ext>
            </a:extLst>
          </p:cNvPr>
          <p:cNvSpPr/>
          <p:nvPr/>
        </p:nvSpPr>
        <p:spPr>
          <a:xfrm>
            <a:off x="914400" y="1066801"/>
            <a:ext cx="3657600" cy="4648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362200" y="1600200"/>
            <a:ext cx="762000" cy="1558052"/>
          </a:xfrm>
          <a:prstGeom prst="ellipse">
            <a:avLst/>
          </a:prstGeom>
          <a:noFill/>
        </p:spPr>
        <p:txBody>
          <a:bodyPr wrap="square" rtlCol="0">
            <a:spAutoFit/>
          </a:bodyPr>
          <a:lstStyle/>
          <a:p>
            <a:pPr algn="ctr"/>
            <a:r>
              <a:rPr lang="en-US" sz="6600" dirty="0">
                <a:solidFill>
                  <a:srgbClr val="002060"/>
                </a:solidFill>
                <a:latin typeface="Roboto Black" panose="020B0604020202020204" charset="0"/>
                <a:ea typeface="Roboto Black" panose="020B0604020202020204" charset="0"/>
                <a:cs typeface="Roboto Black" panose="020B0604020202020204" charset="0"/>
              </a:rPr>
              <a:t>6</a:t>
            </a:r>
          </a:p>
        </p:txBody>
      </p:sp>
      <p:sp>
        <p:nvSpPr>
          <p:cNvPr id="4" name="Slide Number Placeholder 3"/>
          <p:cNvSpPr>
            <a:spLocks noGrp="1"/>
          </p:cNvSpPr>
          <p:nvPr>
            <p:ph type="sldNum" sz="quarter" idx="12"/>
          </p:nvPr>
        </p:nvSpPr>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20</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7" name="TextBox 6"/>
          <p:cNvSpPr txBox="1"/>
          <p:nvPr/>
        </p:nvSpPr>
        <p:spPr>
          <a:xfrm>
            <a:off x="1000125" y="3013501"/>
            <a:ext cx="3486150" cy="1477328"/>
          </a:xfrm>
          <a:prstGeom prst="rect">
            <a:avLst/>
          </a:prstGeom>
          <a:noFill/>
        </p:spPr>
        <p:txBody>
          <a:bodyPr wrap="square" rtlCol="0">
            <a:spAutoFit/>
          </a:bodyPr>
          <a:lstStyle>
            <a:defPPr>
              <a:defRPr lang="en-US"/>
            </a:defPPr>
            <a:lvl1pPr algn="ctr">
              <a:defRPr sz="4800">
                <a:solidFill>
                  <a:schemeClr val="tx1">
                    <a:lumMod val="65000"/>
                    <a:lumOff val="35000"/>
                  </a:schemeClr>
                </a:solidFill>
                <a:latin typeface="Roboto Black" panose="020B0604020202020204" charset="0"/>
                <a:ea typeface="Roboto Black" panose="020B0604020202020204" charset="0"/>
                <a:cs typeface="Roboto Black" panose="020B0604020202020204" charset="0"/>
              </a:defRPr>
            </a:lvl1pPr>
          </a:lstStyle>
          <a:p>
            <a:pPr algn="ctr">
              <a:spcBef>
                <a:spcPts val="1200"/>
              </a:spcBef>
              <a:spcAft>
                <a:spcPts val="1200"/>
              </a:spcAft>
            </a:pPr>
            <a:r>
              <a:rPr lang="it-IT" sz="1800" b="1" kern="0" dirty="0">
                <a:solidFill>
                  <a:srgbClr val="002060"/>
                </a:solidFill>
                <a:effectLst/>
                <a:latin typeface="Times New Roman" panose="02020603050405020304" pitchFamily="18" charset="0"/>
              </a:rPr>
              <a:t>ANALIZA NATURII DEFECTELOR DIN PIESE METALICE FORJATE PRIN IMAGISTICA ULTRASONICA SPECTRALA</a:t>
            </a:r>
            <a:endParaRPr lang="ro-RO" sz="2400" b="1" kern="0" dirty="0">
              <a:solidFill>
                <a:srgbClr val="002060"/>
              </a:solidFill>
              <a:effectLst/>
              <a:latin typeface="Times New Roman" panose="02020603050405020304" pitchFamily="18" charset="0"/>
            </a:endParaRPr>
          </a:p>
        </p:txBody>
      </p:sp>
    </p:spTree>
    <p:extLst>
      <p:ext uri="{BB962C8B-B14F-4D97-AF65-F5344CB8AC3E}">
        <p14:creationId xmlns:p14="http://schemas.microsoft.com/office/powerpoint/2010/main" val="1195420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76DB38-D392-4962-B81A-43018D66951C}"/>
              </a:ext>
            </a:extLst>
          </p:cNvPr>
          <p:cNvGrpSpPr/>
          <p:nvPr/>
        </p:nvGrpSpPr>
        <p:grpSpPr>
          <a:xfrm>
            <a:off x="-1319" y="254777"/>
            <a:ext cx="9155458" cy="954107"/>
            <a:chOff x="-1319" y="254777"/>
            <a:chExt cx="9155458" cy="954107"/>
          </a:xfrm>
        </p:grpSpPr>
        <p:sp>
          <p:nvSpPr>
            <p:cNvPr id="5" name="TextBox 4">
              <a:extLst>
                <a:ext uri="{FF2B5EF4-FFF2-40B4-BE49-F238E27FC236}">
                  <a16:creationId xmlns:a16="http://schemas.microsoft.com/office/drawing/2014/main" id="{6D98660B-D457-4CF0-B407-B928D04325D8}"/>
                </a:ext>
              </a:extLst>
            </p:cNvPr>
            <p:cNvSpPr txBox="1"/>
            <p:nvPr/>
          </p:nvSpPr>
          <p:spPr>
            <a:xfrm>
              <a:off x="10139" y="517864"/>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Aplicarea</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metodei</a:t>
              </a:r>
              <a:endPar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F2145719-F917-440A-B443-871B5845056B}"/>
                </a:ext>
              </a:extLst>
            </p:cNvPr>
            <p:cNvSpPr txBox="1"/>
            <p:nvPr/>
          </p:nvSpPr>
          <p:spPr>
            <a:xfrm>
              <a:off x="-1319" y="254777"/>
              <a:ext cx="9144000" cy="954107"/>
            </a:xfrm>
            <a:prstGeom prst="rect">
              <a:avLst/>
            </a:prstGeom>
            <a:noFill/>
          </p:spPr>
          <p:txBody>
            <a:bodyPr wrap="square" rtlCol="0">
              <a:spAutoFit/>
            </a:bodyPr>
            <a:lstStyle/>
            <a:p>
              <a:pPr>
                <a:spcBef>
                  <a:spcPts val="1200"/>
                </a:spcBef>
                <a:spcAft>
                  <a:spcPts val="1200"/>
                </a:spcAft>
              </a:pPr>
              <a:r>
                <a:rPr lang="it-IT" b="1" kern="0" dirty="0">
                  <a:solidFill>
                    <a:schemeClr val="bg1">
                      <a:lumMod val="50000"/>
                    </a:schemeClr>
                  </a:solidFill>
                  <a:effectLst/>
                  <a:latin typeface="Times New Roman" panose="02020603050405020304" pitchFamily="18" charset="0"/>
                </a:rPr>
                <a:t>Analiza naturii defectelor din piese metalice forjate prin imagistica ultrasonica spectrala</a:t>
              </a:r>
            </a:p>
            <a:p>
              <a:pPr>
                <a:spcBef>
                  <a:spcPts val="1200"/>
                </a:spcBef>
                <a:spcAft>
                  <a:spcPts val="1200"/>
                </a:spcAft>
              </a:pPr>
              <a:endParaRPr lang="it-IT" b="1" kern="0" dirty="0">
                <a:solidFill>
                  <a:schemeClr val="bg1">
                    <a:lumMod val="50000"/>
                  </a:schemeClr>
                </a:solidFill>
                <a:effectLst/>
                <a:latin typeface="Times New Roman" panose="02020603050405020304" pitchFamily="18" charset="0"/>
              </a:endParaRPr>
            </a:p>
          </p:txBody>
        </p:sp>
      </p:grpSp>
      <p:sp>
        <p:nvSpPr>
          <p:cNvPr id="7" name="Slide Number Placeholder 3">
            <a:extLst>
              <a:ext uri="{FF2B5EF4-FFF2-40B4-BE49-F238E27FC236}">
                <a16:creationId xmlns:a16="http://schemas.microsoft.com/office/drawing/2014/main" id="{4761685D-39D5-460F-BB0C-A9255B194928}"/>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21</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10" name="Rectangle 2">
            <a:extLst>
              <a:ext uri="{FF2B5EF4-FFF2-40B4-BE49-F238E27FC236}">
                <a16:creationId xmlns:a16="http://schemas.microsoft.com/office/drawing/2014/main" id="{28965791-5F0E-AA08-CE3A-E630B2FD9DE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graphicFrame>
        <p:nvGraphicFramePr>
          <p:cNvPr id="12" name="Object 11">
            <a:extLst>
              <a:ext uri="{FF2B5EF4-FFF2-40B4-BE49-F238E27FC236}">
                <a16:creationId xmlns:a16="http://schemas.microsoft.com/office/drawing/2014/main" id="{020C49D3-3956-2ADD-3CD0-B0EAD1D06F8C}"/>
              </a:ext>
            </a:extLst>
          </p:cNvPr>
          <p:cNvGraphicFramePr>
            <a:graphicFrameLocks noChangeAspect="1"/>
          </p:cNvGraphicFramePr>
          <p:nvPr>
            <p:extLst>
              <p:ext uri="{D42A27DB-BD31-4B8C-83A1-F6EECF244321}">
                <p14:modId xmlns:p14="http://schemas.microsoft.com/office/powerpoint/2010/main" val="597123339"/>
              </p:ext>
            </p:extLst>
          </p:nvPr>
        </p:nvGraphicFramePr>
        <p:xfrm>
          <a:off x="5595312" y="754877"/>
          <a:ext cx="2974007" cy="1557331"/>
        </p:xfrm>
        <a:graphic>
          <a:graphicData uri="http://schemas.openxmlformats.org/presentationml/2006/ole">
            <mc:AlternateContent xmlns:mc="http://schemas.openxmlformats.org/markup-compatibility/2006">
              <mc:Choice xmlns:v="urn:schemas-microsoft-com:vml" Requires="v">
                <p:oleObj name="Bitmap Image" r:id="rId3" imgW="11031490" imgH="5761905" progId="Paint.Picture">
                  <p:embed/>
                </p:oleObj>
              </mc:Choice>
              <mc:Fallback>
                <p:oleObj name="Bitmap Image" r:id="rId3" imgW="11031490" imgH="5761905"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312" y="754877"/>
                        <a:ext cx="2974007" cy="1557331"/>
                      </a:xfrm>
                      <a:prstGeom prst="rect">
                        <a:avLst/>
                      </a:prstGeom>
                      <a:noFill/>
                    </p:spPr>
                  </p:pic>
                </p:oleObj>
              </mc:Fallback>
            </mc:AlternateContent>
          </a:graphicData>
        </a:graphic>
      </p:graphicFrame>
      <p:grpSp>
        <p:nvGrpSpPr>
          <p:cNvPr id="18" name="Group 17">
            <a:extLst>
              <a:ext uri="{FF2B5EF4-FFF2-40B4-BE49-F238E27FC236}">
                <a16:creationId xmlns:a16="http://schemas.microsoft.com/office/drawing/2014/main" id="{E0583A25-15D7-A2C5-5738-D88AAE55161F}"/>
              </a:ext>
            </a:extLst>
          </p:cNvPr>
          <p:cNvGrpSpPr/>
          <p:nvPr/>
        </p:nvGrpSpPr>
        <p:grpSpPr>
          <a:xfrm>
            <a:off x="5232705" y="2266463"/>
            <a:ext cx="2922270" cy="2369820"/>
            <a:chOff x="1573530" y="861060"/>
            <a:chExt cx="5996940" cy="5135880"/>
          </a:xfrm>
        </p:grpSpPr>
        <p:pic>
          <p:nvPicPr>
            <p:cNvPr id="16" name="Picture 15">
              <a:extLst>
                <a:ext uri="{FF2B5EF4-FFF2-40B4-BE49-F238E27FC236}">
                  <a16:creationId xmlns:a16="http://schemas.microsoft.com/office/drawing/2014/main" id="{50410CA2-2322-B3E9-9C7D-2C3EC9C345E8}"/>
                </a:ext>
              </a:extLst>
            </p:cNvPr>
            <p:cNvPicPr>
              <a:picLocks noChangeAspect="1"/>
            </p:cNvPicPr>
            <p:nvPr/>
          </p:nvPicPr>
          <p:blipFill>
            <a:blip r:embed="rId5" cstate="print">
              <a:extLst>
                <a:ext uri="{28A0092B-C50C-407E-A947-70E740481C1C}">
                  <a14:useLocalDpi xmlns:a14="http://schemas.microsoft.com/office/drawing/2010/main" val="0"/>
                </a:ext>
              </a:extLst>
            </a:blip>
            <a:srcRect l="7141" r="7141" b="5617"/>
            <a:stretch>
              <a:fillRect/>
            </a:stretch>
          </p:blipFill>
          <p:spPr bwMode="auto">
            <a:xfrm>
              <a:off x="1573530" y="861060"/>
              <a:ext cx="5996940" cy="5135880"/>
            </a:xfrm>
            <a:prstGeom prst="rect">
              <a:avLst/>
            </a:prstGeom>
            <a:noFill/>
            <a:ln>
              <a:noFill/>
            </a:ln>
          </p:spPr>
        </p:pic>
        <p:sp>
          <p:nvSpPr>
            <p:cNvPr id="17" name="Rectangle 16">
              <a:extLst>
                <a:ext uri="{FF2B5EF4-FFF2-40B4-BE49-F238E27FC236}">
                  <a16:creationId xmlns:a16="http://schemas.microsoft.com/office/drawing/2014/main" id="{A9CB61F8-0FA0-24EF-2296-D9A9E64A71CD}"/>
                </a:ext>
              </a:extLst>
            </p:cNvPr>
            <p:cNvSpPr/>
            <p:nvPr/>
          </p:nvSpPr>
          <p:spPr>
            <a:xfrm>
              <a:off x="5436041" y="2849669"/>
              <a:ext cx="2107759" cy="10365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grpSp>
      <p:pic>
        <p:nvPicPr>
          <p:cNvPr id="14" name="Picture 13" descr="IMAG0383">
            <a:extLst>
              <a:ext uri="{FF2B5EF4-FFF2-40B4-BE49-F238E27FC236}">
                <a16:creationId xmlns:a16="http://schemas.microsoft.com/office/drawing/2014/main" id="{44302DDE-DEE5-4A74-EB53-4AD0BC7F5C6A}"/>
              </a:ext>
            </a:extLst>
          </p:cNvPr>
          <p:cNvPicPr>
            <a:picLocks noChangeAspect="1"/>
          </p:cNvPicPr>
          <p:nvPr/>
        </p:nvPicPr>
        <p:blipFill>
          <a:blip r:embed="rId6" cstate="print">
            <a:extLst>
              <a:ext uri="{28A0092B-C50C-407E-A947-70E740481C1C}">
                <a14:useLocalDpi xmlns:a14="http://schemas.microsoft.com/office/drawing/2010/main" val="0"/>
              </a:ext>
            </a:extLst>
          </a:blip>
          <a:srcRect l="14656" t="7616" r="12347" b="5791"/>
          <a:stretch>
            <a:fillRect/>
          </a:stretch>
        </p:blipFill>
        <p:spPr bwMode="auto">
          <a:xfrm>
            <a:off x="6996337" y="3083920"/>
            <a:ext cx="1962415" cy="1586414"/>
          </a:xfrm>
          <a:prstGeom prst="rect">
            <a:avLst/>
          </a:prstGeom>
          <a:noFill/>
          <a:ln>
            <a:noFill/>
          </a:ln>
        </p:spPr>
      </p:pic>
      <p:pic>
        <p:nvPicPr>
          <p:cNvPr id="20" name="Picture 19">
            <a:extLst>
              <a:ext uri="{FF2B5EF4-FFF2-40B4-BE49-F238E27FC236}">
                <a16:creationId xmlns:a16="http://schemas.microsoft.com/office/drawing/2014/main" id="{75F019F4-0BEA-B796-949D-1D1D69105AAF}"/>
              </a:ext>
            </a:extLst>
          </p:cNvPr>
          <p:cNvPicPr>
            <a:picLocks noChangeAspect="1"/>
          </p:cNvPicPr>
          <p:nvPr/>
        </p:nvPicPr>
        <p:blipFill rotWithShape="1">
          <a:blip r:embed="rId7"/>
          <a:srcRect b="1532"/>
          <a:stretch/>
        </p:blipFill>
        <p:spPr>
          <a:xfrm>
            <a:off x="5126422" y="4716353"/>
            <a:ext cx="3714457" cy="1774900"/>
          </a:xfrm>
          <a:prstGeom prst="rect">
            <a:avLst/>
          </a:prstGeom>
        </p:spPr>
      </p:pic>
      <p:sp>
        <p:nvSpPr>
          <p:cNvPr id="21" name="Oval 20">
            <a:extLst>
              <a:ext uri="{FF2B5EF4-FFF2-40B4-BE49-F238E27FC236}">
                <a16:creationId xmlns:a16="http://schemas.microsoft.com/office/drawing/2014/main" id="{E4C3FB68-E93D-1AD1-F895-4CFB517C3A01}"/>
              </a:ext>
            </a:extLst>
          </p:cNvPr>
          <p:cNvSpPr/>
          <p:nvPr/>
        </p:nvSpPr>
        <p:spPr>
          <a:xfrm>
            <a:off x="5867400" y="3581399"/>
            <a:ext cx="108000" cy="108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23" name="Straight Arrow Connector 22">
            <a:extLst>
              <a:ext uri="{FF2B5EF4-FFF2-40B4-BE49-F238E27FC236}">
                <a16:creationId xmlns:a16="http://schemas.microsoft.com/office/drawing/2014/main" id="{92C50C26-BDD8-3976-5F76-EC67F81A1D41}"/>
              </a:ext>
            </a:extLst>
          </p:cNvPr>
          <p:cNvCxnSpPr>
            <a:cxnSpLocks/>
            <a:stCxn id="21" idx="5"/>
          </p:cNvCxnSpPr>
          <p:nvPr/>
        </p:nvCxnSpPr>
        <p:spPr>
          <a:xfrm>
            <a:off x="5959584" y="3673583"/>
            <a:ext cx="934913" cy="1073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55FDEB7-0953-64E3-96B1-ACA4A50AFE24}"/>
              </a:ext>
            </a:extLst>
          </p:cNvPr>
          <p:cNvSpPr/>
          <p:nvPr/>
        </p:nvSpPr>
        <p:spPr>
          <a:xfrm>
            <a:off x="7309308" y="1342470"/>
            <a:ext cx="108000" cy="108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26" name="Straight Arrow Connector 25">
            <a:extLst>
              <a:ext uri="{FF2B5EF4-FFF2-40B4-BE49-F238E27FC236}">
                <a16:creationId xmlns:a16="http://schemas.microsoft.com/office/drawing/2014/main" id="{57BE6C03-67B6-3C9C-C0C0-2034E5CF6C86}"/>
              </a:ext>
            </a:extLst>
          </p:cNvPr>
          <p:cNvCxnSpPr>
            <a:cxnSpLocks/>
          </p:cNvCxnSpPr>
          <p:nvPr/>
        </p:nvCxnSpPr>
        <p:spPr>
          <a:xfrm>
            <a:off x="7363308" y="1463660"/>
            <a:ext cx="1094892" cy="1543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61E9D85-BA87-E65C-97C7-9FE01230F205}"/>
              </a:ext>
            </a:extLst>
          </p:cNvPr>
          <p:cNvSpPr txBox="1"/>
          <p:nvPr/>
        </p:nvSpPr>
        <p:spPr>
          <a:xfrm>
            <a:off x="303121" y="1250130"/>
            <a:ext cx="4827743" cy="5062924"/>
          </a:xfrm>
          <a:prstGeom prst="rect">
            <a:avLst/>
          </a:prstGeom>
          <a:noFill/>
        </p:spPr>
        <p:txBody>
          <a:bodyPr wrap="square">
            <a:spAutoFit/>
          </a:bodyPr>
          <a:lstStyle/>
          <a:p>
            <a:r>
              <a:rPr lang="ro-RO" sz="1700" dirty="0">
                <a:latin typeface="Times New Roman" panose="02020603050405020304" pitchFamily="18" charset="0"/>
                <a:cs typeface="Times New Roman" panose="02020603050405020304" pitchFamily="18" charset="0"/>
              </a:rPr>
              <a:t>Pentru punerea în evidență si analiza naturii discontinuităților din zona fusului </a:t>
            </a:r>
            <a:r>
              <a:rPr lang="en-US" sz="1700" dirty="0" err="1">
                <a:latin typeface="Times New Roman" panose="02020603050405020304" pitchFamily="18" charset="0"/>
                <a:cs typeface="Times New Roman" panose="02020603050405020304" pitchFamily="18" charset="0"/>
              </a:rPr>
              <a:t>unui</a:t>
            </a:r>
            <a:r>
              <a:rPr lang="en-US" sz="1700" dirty="0">
                <a:latin typeface="Times New Roman" panose="02020603050405020304" pitchFamily="18" charset="0"/>
                <a:cs typeface="Times New Roman" panose="02020603050405020304" pitchFamily="18" charset="0"/>
              </a:rPr>
              <a:t> rotor </a:t>
            </a:r>
            <a:r>
              <a:rPr lang="en-US" sz="1700" dirty="0" err="1">
                <a:latin typeface="Times New Roman" panose="02020603050405020304" pitchFamily="18" charset="0"/>
                <a:cs typeface="Times New Roman" panose="02020603050405020304" pitchFamily="18" charset="0"/>
              </a:rPr>
              <a:t>forjat</a:t>
            </a:r>
            <a:r>
              <a:rPr lang="en-US" sz="1700" dirty="0">
                <a:latin typeface="Times New Roman" panose="02020603050405020304" pitchFamily="18" charset="0"/>
                <a:cs typeface="Times New Roman" panose="02020603050405020304" pitchFamily="18" charset="0"/>
              </a:rPr>
              <a:t>    </a:t>
            </a:r>
            <a:r>
              <a:rPr lang="ro-RO" sz="1700" dirty="0">
                <a:latin typeface="Times New Roman" panose="02020603050405020304" pitchFamily="18" charset="0"/>
                <a:cs typeface="Times New Roman" panose="02020603050405020304" pitchFamily="18" charset="0"/>
              </a:rPr>
              <a:t>s-a parcurs următorul program </a:t>
            </a:r>
            <a:r>
              <a:rPr lang="en-US" sz="1700" dirty="0">
                <a:latin typeface="Times New Roman" panose="02020603050405020304" pitchFamily="18" charset="0"/>
                <a:cs typeface="Times New Roman" panose="02020603050405020304" pitchFamily="18" charset="0"/>
              </a:rPr>
              <a:t>de </a:t>
            </a:r>
            <a:r>
              <a:rPr lang="ro-RO" sz="1700" dirty="0">
                <a:latin typeface="Times New Roman" panose="02020603050405020304" pitchFamily="18" charset="0"/>
                <a:cs typeface="Times New Roman" panose="02020603050405020304" pitchFamily="18" charset="0"/>
              </a:rPr>
              <a:t>investigații:  </a:t>
            </a:r>
          </a:p>
          <a:p>
            <a:endParaRPr lang="ro-RO" sz="1700" dirty="0">
              <a:latin typeface="Times New Roman" panose="02020603050405020304" pitchFamily="18" charset="0"/>
              <a:cs typeface="Times New Roman" panose="02020603050405020304" pitchFamily="18" charset="0"/>
            </a:endParaRPr>
          </a:p>
          <a:p>
            <a:r>
              <a:rPr lang="ro-RO" sz="1700" dirty="0">
                <a:latin typeface="Times New Roman" panose="02020603050405020304" pitchFamily="18" charset="0"/>
                <a:cs typeface="Times New Roman" panose="02020603050405020304" pitchFamily="18" charset="0"/>
              </a:rPr>
              <a:t>1. Examinarea </a:t>
            </a:r>
            <a:r>
              <a:rPr lang="ro-RO" sz="1700" dirty="0" err="1">
                <a:latin typeface="Times New Roman" panose="02020603050405020304" pitchFamily="18" charset="0"/>
                <a:cs typeface="Times New Roman" panose="02020603050405020304" pitchFamily="18" charset="0"/>
              </a:rPr>
              <a:t>boresonica</a:t>
            </a:r>
            <a:r>
              <a:rPr lang="ro-RO" sz="1700" dirty="0">
                <a:latin typeface="Times New Roman" panose="02020603050405020304" pitchFamily="18" charset="0"/>
                <a:cs typeface="Times New Roman" panose="02020603050405020304" pitchFamily="18" charset="0"/>
              </a:rPr>
              <a:t> prin Imagistica Ultrasonica a fusului rotorului;</a:t>
            </a:r>
          </a:p>
          <a:p>
            <a:r>
              <a:rPr lang="ro-RO" sz="1700" dirty="0">
                <a:latin typeface="Times New Roman" panose="02020603050405020304" pitchFamily="18" charset="0"/>
                <a:cs typeface="Times New Roman" panose="02020603050405020304" pitchFamily="18" charset="0"/>
              </a:rPr>
              <a:t>2. Secționarea unui eșantion din rotor conținând tronsoane</a:t>
            </a:r>
            <a:r>
              <a:rPr lang="en-US" sz="1700" dirty="0">
                <a:latin typeface="Times New Roman" panose="02020603050405020304" pitchFamily="18" charset="0"/>
                <a:cs typeface="Times New Roman" panose="02020603050405020304" pitchFamily="18" charset="0"/>
              </a:rPr>
              <a:t> cu </a:t>
            </a:r>
            <a:r>
              <a:rPr lang="en-US" sz="1700" dirty="0" err="1">
                <a:latin typeface="Times New Roman" panose="02020603050405020304" pitchFamily="18" charset="0"/>
                <a:cs typeface="Times New Roman" panose="02020603050405020304" pitchFamily="18" charset="0"/>
              </a:rPr>
              <a:t>discontinuitati</a:t>
            </a:r>
            <a:r>
              <a:rPr lang="ro-RO"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a:t>
            </a:r>
            <a:r>
              <a:rPr lang="ro-RO" sz="1700" dirty="0">
                <a:latin typeface="Times New Roman" panose="02020603050405020304" pitchFamily="18" charset="0"/>
                <a:cs typeface="Times New Roman" panose="02020603050405020304" pitchFamily="18" charset="0"/>
              </a:rPr>
              <a:t>T5+T6</a:t>
            </a:r>
            <a:r>
              <a:rPr lang="en-US" sz="1700" dirty="0">
                <a:latin typeface="Times New Roman" panose="02020603050405020304" pitchFamily="18" charset="0"/>
                <a:cs typeface="Times New Roman" panose="02020603050405020304" pitchFamily="18" charset="0"/>
              </a:rPr>
              <a:t>)</a:t>
            </a:r>
            <a:r>
              <a:rPr lang="ro-RO" sz="1700" dirty="0">
                <a:latin typeface="Times New Roman" panose="02020603050405020304" pitchFamily="18" charset="0"/>
                <a:cs typeface="Times New Roman" panose="02020603050405020304" pitchFamily="18" charset="0"/>
              </a:rPr>
              <a:t>;</a:t>
            </a:r>
          </a:p>
          <a:p>
            <a:r>
              <a:rPr lang="ro-RO" sz="1700" dirty="0">
                <a:latin typeface="Times New Roman" panose="02020603050405020304" pitchFamily="18" charset="0"/>
                <a:cs typeface="Times New Roman" panose="02020603050405020304" pitchFamily="18" charset="0"/>
              </a:rPr>
              <a:t>3. Examinarea vizuala, cu lichide penetrante si cu ultrasunete prin contact a tronsoanelor T4+T5+T6 si identificarea indicațiilor Fw1</a:t>
            </a:r>
            <a:r>
              <a:rPr lang="en-US" sz="1700" dirty="0">
                <a:latin typeface="Times New Roman" panose="02020603050405020304" pitchFamily="18" charset="0"/>
                <a:cs typeface="Times New Roman" panose="02020603050405020304" pitchFamily="18" charset="0"/>
              </a:rPr>
              <a:t>&amp;</a:t>
            </a:r>
            <a:r>
              <a:rPr lang="ro-RO" sz="1700" dirty="0">
                <a:latin typeface="Times New Roman" panose="02020603050405020304" pitchFamily="18" charset="0"/>
                <a:cs typeface="Times New Roman" panose="02020603050405020304" pitchFamily="18" charset="0"/>
              </a:rPr>
              <a:t>Fw2;</a:t>
            </a:r>
          </a:p>
          <a:p>
            <a:r>
              <a:rPr lang="ro-RO" sz="1700" dirty="0">
                <a:latin typeface="Times New Roman" panose="02020603050405020304" pitchFamily="18" charset="0"/>
                <a:cs typeface="Times New Roman" panose="02020603050405020304" pitchFamily="18" charset="0"/>
              </a:rPr>
              <a:t>4. Eșantionarea zonelor conținând indicațiile Fw1</a:t>
            </a:r>
            <a:r>
              <a:rPr lang="en-US" sz="1700" dirty="0">
                <a:latin typeface="Times New Roman" panose="02020603050405020304" pitchFamily="18" charset="0"/>
                <a:cs typeface="Times New Roman" panose="02020603050405020304" pitchFamily="18" charset="0"/>
              </a:rPr>
              <a:t>&amp;</a:t>
            </a:r>
            <a:r>
              <a:rPr lang="ro-RO" sz="1700" dirty="0">
                <a:latin typeface="Times New Roman" panose="02020603050405020304" pitchFamily="18" charset="0"/>
                <a:cs typeface="Times New Roman" panose="02020603050405020304" pitchFamily="18" charset="0"/>
              </a:rPr>
              <a:t> Fw 2</a:t>
            </a:r>
            <a:r>
              <a:rPr lang="en-US" sz="1700" dirty="0">
                <a:latin typeface="Times New Roman" panose="02020603050405020304" pitchFamily="18" charset="0"/>
                <a:cs typeface="Times New Roman" panose="02020603050405020304" pitchFamily="18" charset="0"/>
              </a:rPr>
              <a:t>, </a:t>
            </a:r>
            <a:r>
              <a:rPr lang="ro-RO" sz="1700" dirty="0">
                <a:latin typeface="Times New Roman" panose="02020603050405020304" pitchFamily="18" charset="0"/>
                <a:cs typeface="Times New Roman" panose="02020603050405020304" pitchFamily="18" charset="0"/>
              </a:rPr>
              <a:t>respectiv</a:t>
            </a:r>
            <a:r>
              <a:rPr lang="en-US" sz="1700" dirty="0">
                <a:latin typeface="Times New Roman" panose="02020603050405020304" pitchFamily="18" charset="0"/>
                <a:cs typeface="Times New Roman" panose="02020603050405020304" pitchFamily="18" charset="0"/>
              </a:rPr>
              <a:t> </a:t>
            </a:r>
            <a:r>
              <a:rPr lang="ro-RO" sz="1700" dirty="0">
                <a:latin typeface="Times New Roman" panose="02020603050405020304" pitchFamily="18" charset="0"/>
                <a:cs typeface="Times New Roman" panose="02020603050405020304" pitchFamily="18" charset="0"/>
              </a:rPr>
              <a:t>alte indicații de defect</a:t>
            </a:r>
            <a:r>
              <a:rPr lang="en-US" sz="1700" dirty="0">
                <a:latin typeface="Times New Roman" panose="02020603050405020304" pitchFamily="18" charset="0"/>
                <a:cs typeface="Times New Roman" panose="02020603050405020304" pitchFamily="18" charset="0"/>
              </a:rPr>
              <a:t> </a:t>
            </a:r>
            <a:r>
              <a:rPr lang="ro-RO" sz="1700" dirty="0">
                <a:latin typeface="Times New Roman" panose="02020603050405020304" pitchFamily="18" charset="0"/>
                <a:cs typeface="Times New Roman" panose="02020603050405020304" pitchFamily="18" charset="0"/>
              </a:rPr>
              <a:t>semnificative;          </a:t>
            </a:r>
          </a:p>
          <a:p>
            <a:r>
              <a:rPr lang="ro-RO" sz="1700" dirty="0">
                <a:latin typeface="Times New Roman" panose="02020603050405020304" pitchFamily="18" charset="0"/>
                <a:cs typeface="Times New Roman" panose="02020603050405020304" pitchFamily="18" charset="0"/>
              </a:rPr>
              <a:t>5. Examinarea prin Imagistica Ultrasonica a eșantioanelor ce conțin indicațiile Fw1</a:t>
            </a:r>
            <a:r>
              <a:rPr lang="en-US" sz="1700" dirty="0">
                <a:latin typeface="Times New Roman" panose="02020603050405020304" pitchFamily="18" charset="0"/>
                <a:cs typeface="Times New Roman" panose="02020603050405020304" pitchFamily="18" charset="0"/>
              </a:rPr>
              <a:t>&amp;</a:t>
            </a:r>
            <a:r>
              <a:rPr lang="ro-RO" sz="1700" dirty="0">
                <a:latin typeface="Times New Roman" panose="02020603050405020304" pitchFamily="18" charset="0"/>
                <a:cs typeface="Times New Roman" panose="02020603050405020304" pitchFamily="18" charset="0"/>
              </a:rPr>
              <a:t>Fw2</a:t>
            </a:r>
            <a:r>
              <a:rPr lang="en-US" sz="1700" dirty="0">
                <a:latin typeface="Times New Roman" panose="02020603050405020304" pitchFamily="18" charset="0"/>
                <a:cs typeface="Times New Roman" panose="02020603050405020304" pitchFamily="18" charset="0"/>
              </a:rPr>
              <a:t>;</a:t>
            </a:r>
            <a:r>
              <a:rPr lang="ro-RO" sz="1700" dirty="0">
                <a:latin typeface="Times New Roman" panose="02020603050405020304" pitchFamily="18" charset="0"/>
                <a:cs typeface="Times New Roman" panose="02020603050405020304" pitchFamily="18" charset="0"/>
              </a:rPr>
              <a:t> </a:t>
            </a:r>
            <a:endParaRPr lang="en-US" sz="1700" dirty="0">
              <a:latin typeface="Times New Roman" panose="02020603050405020304" pitchFamily="18" charset="0"/>
              <a:cs typeface="Times New Roman" panose="02020603050405020304" pitchFamily="18" charset="0"/>
            </a:endParaRPr>
          </a:p>
          <a:p>
            <a:r>
              <a:rPr lang="en-US" sz="1700" dirty="0">
                <a:latin typeface="Times New Roman" panose="02020603050405020304" pitchFamily="18" charset="0"/>
                <a:cs typeface="Times New Roman" panose="02020603050405020304" pitchFamily="18" charset="0"/>
              </a:rPr>
              <a:t>6</a:t>
            </a:r>
            <a:r>
              <a:rPr lang="ro-RO" sz="1700" dirty="0">
                <a:latin typeface="Times New Roman" panose="02020603050405020304" pitchFamily="18" charset="0"/>
                <a:cs typeface="Times New Roman" panose="02020603050405020304" pitchFamily="18" charset="0"/>
              </a:rPr>
              <a:t>. Examinarea metalografica SEM si microanaliza EDS a celor mai semnificative discontinuități evidențiate</a:t>
            </a:r>
            <a:r>
              <a:rPr lang="en-US" sz="1700" dirty="0">
                <a:latin typeface="Times New Roman" panose="02020603050405020304" pitchFamily="18" charset="0"/>
                <a:cs typeface="Times New Roman" panose="02020603050405020304" pitchFamily="18" charset="0"/>
              </a:rPr>
              <a:t>.</a:t>
            </a:r>
          </a:p>
          <a:p>
            <a:r>
              <a:rPr lang="en-US" sz="1700" dirty="0">
                <a:latin typeface="Times New Roman" panose="02020603050405020304" pitchFamily="18" charset="0"/>
                <a:cs typeface="Times New Roman" panose="02020603050405020304" pitchFamily="18" charset="0"/>
              </a:rPr>
              <a:t>7. Analiza </a:t>
            </a:r>
            <a:r>
              <a:rPr lang="en-US" sz="1700" dirty="0" err="1">
                <a:latin typeface="Times New Roman" panose="02020603050405020304" pitchFamily="18" charset="0"/>
                <a:cs typeface="Times New Roman" panose="02020603050405020304" pitchFamily="18" charset="0"/>
              </a:rPr>
              <a:t>comparativa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interpretarea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rezultatelor</a:t>
            </a:r>
            <a:endParaRPr lang="ro-RO"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095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76DB38-D392-4962-B81A-43018D66951C}"/>
              </a:ext>
            </a:extLst>
          </p:cNvPr>
          <p:cNvGrpSpPr/>
          <p:nvPr/>
        </p:nvGrpSpPr>
        <p:grpSpPr>
          <a:xfrm>
            <a:off x="-1319" y="254777"/>
            <a:ext cx="9155458" cy="954107"/>
            <a:chOff x="-1319" y="254777"/>
            <a:chExt cx="9155458" cy="954107"/>
          </a:xfrm>
        </p:grpSpPr>
        <p:sp>
          <p:nvSpPr>
            <p:cNvPr id="5" name="TextBox 4">
              <a:extLst>
                <a:ext uri="{FF2B5EF4-FFF2-40B4-BE49-F238E27FC236}">
                  <a16:creationId xmlns:a16="http://schemas.microsoft.com/office/drawing/2014/main" id="{6D98660B-D457-4CF0-B407-B928D04325D8}"/>
                </a:ext>
              </a:extLst>
            </p:cNvPr>
            <p:cNvSpPr txBox="1"/>
            <p:nvPr/>
          </p:nvSpPr>
          <p:spPr>
            <a:xfrm>
              <a:off x="10139" y="517864"/>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Aplicarea</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metodei</a:t>
              </a:r>
              <a:endPar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F2145719-F917-440A-B443-871B5845056B}"/>
                </a:ext>
              </a:extLst>
            </p:cNvPr>
            <p:cNvSpPr txBox="1"/>
            <p:nvPr/>
          </p:nvSpPr>
          <p:spPr>
            <a:xfrm>
              <a:off x="-1319" y="254777"/>
              <a:ext cx="9144000" cy="954107"/>
            </a:xfrm>
            <a:prstGeom prst="rect">
              <a:avLst/>
            </a:prstGeom>
            <a:noFill/>
          </p:spPr>
          <p:txBody>
            <a:bodyPr wrap="square" rtlCol="0">
              <a:spAutoFit/>
            </a:bodyPr>
            <a:lstStyle/>
            <a:p>
              <a:pPr>
                <a:spcBef>
                  <a:spcPts val="1200"/>
                </a:spcBef>
                <a:spcAft>
                  <a:spcPts val="1200"/>
                </a:spcAft>
              </a:pPr>
              <a:r>
                <a:rPr lang="it-IT" b="1" kern="0" dirty="0">
                  <a:solidFill>
                    <a:schemeClr val="bg1">
                      <a:lumMod val="50000"/>
                    </a:schemeClr>
                  </a:solidFill>
                  <a:effectLst/>
                  <a:latin typeface="Times New Roman" panose="02020603050405020304" pitchFamily="18" charset="0"/>
                </a:rPr>
                <a:t>Analiza naturii defectelor din piese metalice forjate prin imagistica ultrasonica spectrala</a:t>
              </a:r>
            </a:p>
            <a:p>
              <a:pPr>
                <a:spcBef>
                  <a:spcPts val="1200"/>
                </a:spcBef>
                <a:spcAft>
                  <a:spcPts val="1200"/>
                </a:spcAft>
              </a:pPr>
              <a:endParaRPr lang="it-IT" b="1" kern="0" dirty="0">
                <a:solidFill>
                  <a:schemeClr val="bg1">
                    <a:lumMod val="50000"/>
                  </a:schemeClr>
                </a:solidFill>
                <a:effectLst/>
                <a:latin typeface="Times New Roman" panose="02020603050405020304" pitchFamily="18" charset="0"/>
              </a:endParaRPr>
            </a:p>
          </p:txBody>
        </p:sp>
      </p:grpSp>
      <p:sp>
        <p:nvSpPr>
          <p:cNvPr id="7" name="Slide Number Placeholder 3">
            <a:extLst>
              <a:ext uri="{FF2B5EF4-FFF2-40B4-BE49-F238E27FC236}">
                <a16:creationId xmlns:a16="http://schemas.microsoft.com/office/drawing/2014/main" id="{4761685D-39D5-460F-BB0C-A9255B194928}"/>
              </a:ext>
            </a:extLst>
          </p:cNvPr>
          <p:cNvSpPr>
            <a:spLocks noGrp="1"/>
          </p:cNvSpPr>
          <p:nvPr>
            <p:ph type="sldNum" sz="quarter" idx="12"/>
          </p:nvPr>
        </p:nvSpPr>
        <p:spPr>
          <a:xfrm>
            <a:off x="6567791" y="6356350"/>
            <a:ext cx="2133600" cy="365125"/>
          </a:xfrm>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22</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10" name="Rectangle 2">
            <a:extLst>
              <a:ext uri="{FF2B5EF4-FFF2-40B4-BE49-F238E27FC236}">
                <a16:creationId xmlns:a16="http://schemas.microsoft.com/office/drawing/2014/main" id="{28965791-5F0E-AA08-CE3A-E630B2FD9DE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pic>
        <p:nvPicPr>
          <p:cNvPr id="20" name="Picture 19">
            <a:extLst>
              <a:ext uri="{FF2B5EF4-FFF2-40B4-BE49-F238E27FC236}">
                <a16:creationId xmlns:a16="http://schemas.microsoft.com/office/drawing/2014/main" id="{75F019F4-0BEA-B796-949D-1D1D69105AAF}"/>
              </a:ext>
            </a:extLst>
          </p:cNvPr>
          <p:cNvPicPr>
            <a:picLocks noChangeAspect="1"/>
          </p:cNvPicPr>
          <p:nvPr/>
        </p:nvPicPr>
        <p:blipFill rotWithShape="1">
          <a:blip r:embed="rId3"/>
          <a:srcRect b="9102"/>
          <a:stretch/>
        </p:blipFill>
        <p:spPr>
          <a:xfrm>
            <a:off x="4038600" y="634056"/>
            <a:ext cx="4662791" cy="2182304"/>
          </a:xfrm>
          <a:prstGeom prst="rect">
            <a:avLst/>
          </a:prstGeom>
        </p:spPr>
      </p:pic>
      <p:pic>
        <p:nvPicPr>
          <p:cNvPr id="8" name="Picture 7" descr="1_2">
            <a:extLst>
              <a:ext uri="{FF2B5EF4-FFF2-40B4-BE49-F238E27FC236}">
                <a16:creationId xmlns:a16="http://schemas.microsoft.com/office/drawing/2014/main" id="{56DC1147-6BA3-6320-6A80-56820999BB3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4944" y="2959159"/>
            <a:ext cx="2170732" cy="1627195"/>
          </a:xfrm>
          <a:prstGeom prst="rect">
            <a:avLst/>
          </a:prstGeom>
          <a:noFill/>
          <a:ln>
            <a:noFill/>
          </a:ln>
        </p:spPr>
      </p:pic>
      <p:pic>
        <p:nvPicPr>
          <p:cNvPr id="9" name="Picture 8" descr="1_3">
            <a:extLst>
              <a:ext uri="{FF2B5EF4-FFF2-40B4-BE49-F238E27FC236}">
                <a16:creationId xmlns:a16="http://schemas.microsoft.com/office/drawing/2014/main" id="{1CE4A1E0-4198-47ED-E1C9-07BD0C06F3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3370" y="2959160"/>
            <a:ext cx="2170732" cy="1627195"/>
          </a:xfrm>
          <a:prstGeom prst="rect">
            <a:avLst/>
          </a:prstGeom>
          <a:noFill/>
          <a:ln>
            <a:noFill/>
          </a:ln>
        </p:spPr>
      </p:pic>
      <p:pic>
        <p:nvPicPr>
          <p:cNvPr id="19" name="Picture 18" descr="Particula%20mare%20in%20img2000x">
            <a:extLst>
              <a:ext uri="{FF2B5EF4-FFF2-40B4-BE49-F238E27FC236}">
                <a16:creationId xmlns:a16="http://schemas.microsoft.com/office/drawing/2014/main" id="{348884EC-13EF-9113-BAA8-E17C5001F188}"/>
              </a:ext>
            </a:extLst>
          </p:cNvPr>
          <p:cNvPicPr>
            <a:picLocks noChangeAspect="1"/>
          </p:cNvPicPr>
          <p:nvPr/>
        </p:nvPicPr>
        <p:blipFill>
          <a:blip r:embed="rId6" cstate="print">
            <a:extLst>
              <a:ext uri="{28A0092B-C50C-407E-A947-70E740481C1C}">
                <a14:useLocalDpi xmlns:a14="http://schemas.microsoft.com/office/drawing/2010/main" val="0"/>
              </a:ext>
            </a:extLst>
          </a:blip>
          <a:srcRect l="186" t="15103"/>
          <a:stretch>
            <a:fillRect/>
          </a:stretch>
        </p:blipFill>
        <p:spPr bwMode="auto">
          <a:xfrm>
            <a:off x="4153866" y="4729153"/>
            <a:ext cx="2551734" cy="1809760"/>
          </a:xfrm>
          <a:prstGeom prst="rect">
            <a:avLst/>
          </a:prstGeom>
          <a:noFill/>
          <a:ln>
            <a:noFill/>
          </a:ln>
        </p:spPr>
      </p:pic>
      <p:graphicFrame>
        <p:nvGraphicFramePr>
          <p:cNvPr id="22" name="Table 21">
            <a:extLst>
              <a:ext uri="{FF2B5EF4-FFF2-40B4-BE49-F238E27FC236}">
                <a16:creationId xmlns:a16="http://schemas.microsoft.com/office/drawing/2014/main" id="{F24D4241-2042-4727-2987-C6DE101DB191}"/>
              </a:ext>
            </a:extLst>
          </p:cNvPr>
          <p:cNvGraphicFramePr>
            <a:graphicFrameLocks noGrp="1"/>
          </p:cNvGraphicFramePr>
          <p:nvPr>
            <p:extLst>
              <p:ext uri="{D42A27DB-BD31-4B8C-83A1-F6EECF244321}">
                <p14:modId xmlns:p14="http://schemas.microsoft.com/office/powerpoint/2010/main" val="3220026146"/>
              </p:ext>
            </p:extLst>
          </p:nvPr>
        </p:nvGraphicFramePr>
        <p:xfrm>
          <a:off x="6909561" y="4928544"/>
          <a:ext cx="1791830" cy="1295400"/>
        </p:xfrm>
        <a:graphic>
          <a:graphicData uri="http://schemas.openxmlformats.org/drawingml/2006/table">
            <a:tbl>
              <a:tblPr>
                <a:tableStyleId>{5C22544A-7EE6-4342-B048-85BDC9FD1C3A}</a:tableStyleId>
              </a:tblPr>
              <a:tblGrid>
                <a:gridCol w="1791830">
                  <a:extLst>
                    <a:ext uri="{9D8B030D-6E8A-4147-A177-3AD203B41FA5}">
                      <a16:colId xmlns:a16="http://schemas.microsoft.com/office/drawing/2014/main" val="439038168"/>
                    </a:ext>
                  </a:extLst>
                </a:gridCol>
              </a:tblGrid>
              <a:tr h="161925">
                <a:tc>
                  <a:txBody>
                    <a:bodyPr/>
                    <a:lstStyle/>
                    <a:p>
                      <a:pPr algn="ctr"/>
                      <a:r>
                        <a:rPr lang="ro-RO" sz="1000">
                          <a:effectLst/>
                        </a:rPr>
                        <a:t>Element, Wt %, At %</a:t>
                      </a:r>
                      <a:endParaRPr lang="ro-RO" sz="12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911080634"/>
                  </a:ext>
                </a:extLst>
              </a:tr>
              <a:tr h="161925">
                <a:tc>
                  <a:txBody>
                    <a:bodyPr/>
                    <a:lstStyle/>
                    <a:p>
                      <a:pPr algn="ctr"/>
                      <a:r>
                        <a:rPr lang="ro-RO" sz="1000">
                          <a:effectLst/>
                        </a:rPr>
                        <a:t> </a:t>
                      </a:r>
                      <a:endParaRPr lang="ro-RO" sz="12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620119122"/>
                  </a:ext>
                </a:extLst>
              </a:tr>
              <a:tr h="161925">
                <a:tc>
                  <a:txBody>
                    <a:bodyPr/>
                    <a:lstStyle/>
                    <a:p>
                      <a:pPr algn="ctr"/>
                      <a:r>
                        <a:rPr lang="ro-RO" sz="1000">
                          <a:effectLst/>
                        </a:rPr>
                        <a:t>O, 33.83, 48.72</a:t>
                      </a:r>
                      <a:endParaRPr lang="ro-RO" sz="12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713064933"/>
                  </a:ext>
                </a:extLst>
              </a:tr>
              <a:tr h="161925">
                <a:tc>
                  <a:txBody>
                    <a:bodyPr/>
                    <a:lstStyle/>
                    <a:p>
                      <a:pPr algn="ctr"/>
                      <a:r>
                        <a:rPr lang="ro-RO" sz="1000" dirty="0">
                          <a:effectLst/>
                        </a:rPr>
                        <a:t>Mg,  1.11,  1.05</a:t>
                      </a:r>
                      <a:endParaRPr lang="ro-RO" sz="12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624581865"/>
                  </a:ext>
                </a:extLst>
              </a:tr>
              <a:tr h="161925">
                <a:tc>
                  <a:txBody>
                    <a:bodyPr/>
                    <a:lstStyle/>
                    <a:p>
                      <a:pPr algn="ctr"/>
                      <a:r>
                        <a:rPr lang="ro-RO" sz="1000" dirty="0">
                          <a:effectLst/>
                        </a:rPr>
                        <a:t>Al, 46.98, 40.11</a:t>
                      </a:r>
                      <a:endParaRPr lang="ro-RO" sz="12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769418408"/>
                  </a:ext>
                </a:extLst>
              </a:tr>
              <a:tr h="161925">
                <a:tc>
                  <a:txBody>
                    <a:bodyPr/>
                    <a:lstStyle/>
                    <a:p>
                      <a:pPr algn="ctr"/>
                      <a:r>
                        <a:rPr lang="ro-RO" sz="1000">
                          <a:effectLst/>
                        </a:rPr>
                        <a:t>Ca, 16.38,  9.42</a:t>
                      </a:r>
                      <a:endParaRPr lang="ro-RO" sz="12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644514770"/>
                  </a:ext>
                </a:extLst>
              </a:tr>
              <a:tr h="161925">
                <a:tc>
                  <a:txBody>
                    <a:bodyPr/>
                    <a:lstStyle/>
                    <a:p>
                      <a:pPr algn="ctr"/>
                      <a:r>
                        <a:rPr lang="ro-RO" sz="1000">
                          <a:effectLst/>
                        </a:rPr>
                        <a:t>Fe,  1.70,  0.70</a:t>
                      </a:r>
                      <a:endParaRPr lang="ro-RO" sz="12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218559919"/>
                  </a:ext>
                </a:extLst>
              </a:tr>
              <a:tr h="161925">
                <a:tc>
                  <a:txBody>
                    <a:bodyPr/>
                    <a:lstStyle/>
                    <a:p>
                      <a:pPr algn="ctr"/>
                      <a:r>
                        <a:rPr lang="ro-RO" sz="1000" dirty="0">
                          <a:effectLst/>
                        </a:rPr>
                        <a:t>Total, 100.000, 100.000</a:t>
                      </a:r>
                      <a:endParaRPr lang="ro-RO" sz="12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470661328"/>
                  </a:ext>
                </a:extLst>
              </a:tr>
            </a:tbl>
          </a:graphicData>
        </a:graphic>
      </p:graphicFrame>
      <p:sp>
        <p:nvSpPr>
          <p:cNvPr id="21" name="Oval 20">
            <a:extLst>
              <a:ext uri="{FF2B5EF4-FFF2-40B4-BE49-F238E27FC236}">
                <a16:creationId xmlns:a16="http://schemas.microsoft.com/office/drawing/2014/main" id="{E4C3FB68-E93D-1AD1-F895-4CFB517C3A01}"/>
              </a:ext>
            </a:extLst>
          </p:cNvPr>
          <p:cNvSpPr/>
          <p:nvPr/>
        </p:nvSpPr>
        <p:spPr>
          <a:xfrm>
            <a:off x="7086600" y="4114800"/>
            <a:ext cx="180000" cy="18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solidFill>
                <a:srgbClr val="FAA870"/>
              </a:solidFill>
            </a:endParaRPr>
          </a:p>
        </p:txBody>
      </p:sp>
      <p:sp>
        <p:nvSpPr>
          <p:cNvPr id="31" name="TextBox 30">
            <a:extLst>
              <a:ext uri="{FF2B5EF4-FFF2-40B4-BE49-F238E27FC236}">
                <a16:creationId xmlns:a16="http://schemas.microsoft.com/office/drawing/2014/main" id="{C5DAD4D6-A09C-EAF3-302E-AE36DA11AEE3}"/>
              </a:ext>
            </a:extLst>
          </p:cNvPr>
          <p:cNvSpPr txBox="1"/>
          <p:nvPr/>
        </p:nvSpPr>
        <p:spPr>
          <a:xfrm>
            <a:off x="267667" y="1079446"/>
            <a:ext cx="3886200" cy="1923604"/>
          </a:xfrm>
          <a:prstGeom prst="rect">
            <a:avLst/>
          </a:prstGeom>
          <a:noFill/>
        </p:spPr>
        <p:txBody>
          <a:bodyPr wrap="square">
            <a:spAutoFit/>
          </a:bodyPr>
          <a:lstStyle/>
          <a:p>
            <a:r>
              <a:rPr lang="en-US" sz="1700" dirty="0" err="1">
                <a:solidFill>
                  <a:srgbClr val="FF0000"/>
                </a:solidFill>
                <a:latin typeface="Times New Roman" panose="02020603050405020304" pitchFamily="18" charset="0"/>
                <a:cs typeface="Times New Roman" panose="02020603050405020304" pitchFamily="18" charset="0"/>
              </a:rPr>
              <a:t>Validarea</a:t>
            </a:r>
            <a:r>
              <a:rPr lang="en-US" sz="1700" dirty="0">
                <a:solidFill>
                  <a:srgbClr val="FF0000"/>
                </a:solidFill>
                <a:latin typeface="Times New Roman" panose="02020603050405020304" pitchFamily="18" charset="0"/>
                <a:cs typeface="Times New Roman" panose="02020603050405020304" pitchFamily="18" charset="0"/>
              </a:rPr>
              <a:t> </a:t>
            </a:r>
            <a:r>
              <a:rPr lang="en-US" sz="1700" dirty="0" err="1">
                <a:solidFill>
                  <a:srgbClr val="FF0000"/>
                </a:solidFill>
                <a:latin typeface="Times New Roman" panose="02020603050405020304" pitchFamily="18" charset="0"/>
                <a:cs typeface="Times New Roman" panose="02020603050405020304" pitchFamily="18" charset="0"/>
              </a:rPr>
              <a:t>rezultatelor</a:t>
            </a:r>
            <a:r>
              <a:rPr lang="en-US" sz="1700" dirty="0">
                <a:solidFill>
                  <a:srgbClr val="FF0000"/>
                </a:solidFill>
                <a:latin typeface="Times New Roman" panose="02020603050405020304" pitchFamily="18" charset="0"/>
                <a:cs typeface="Times New Roman" panose="02020603050405020304" pitchFamily="18" charset="0"/>
              </a:rPr>
              <a:t> </a:t>
            </a:r>
            <a:r>
              <a:rPr lang="en-US" sz="1700" dirty="0" err="1">
                <a:solidFill>
                  <a:srgbClr val="FF0000"/>
                </a:solidFill>
                <a:latin typeface="Times New Roman" panose="02020603050405020304" pitchFamily="18" charset="0"/>
                <a:cs typeface="Times New Roman" panose="02020603050405020304" pitchFamily="18" charset="0"/>
              </a:rPr>
              <a:t>obtinute</a:t>
            </a:r>
            <a:r>
              <a:rPr lang="en-US" sz="1700" dirty="0">
                <a:solidFill>
                  <a:srgbClr val="FF0000"/>
                </a:solidFill>
                <a:latin typeface="Times New Roman" panose="02020603050405020304" pitchFamily="18" charset="0"/>
                <a:cs typeface="Times New Roman" panose="02020603050405020304" pitchFamily="18" charset="0"/>
              </a:rPr>
              <a:t> la </a:t>
            </a:r>
            <a:r>
              <a:rPr lang="en-US" sz="1700" dirty="0" err="1">
                <a:solidFill>
                  <a:srgbClr val="FF0000"/>
                </a:solidFill>
                <a:latin typeface="Times New Roman" panose="02020603050405020304" pitchFamily="18" charset="0"/>
                <a:cs typeface="Times New Roman" panose="02020603050405020304" pitchFamily="18" charset="0"/>
              </a:rPr>
              <a:t>Imagistica</a:t>
            </a:r>
            <a:r>
              <a:rPr lang="en-US" sz="1700" dirty="0">
                <a:solidFill>
                  <a:srgbClr val="FF0000"/>
                </a:solidFill>
                <a:latin typeface="Times New Roman" panose="02020603050405020304" pitchFamily="18" charset="0"/>
                <a:cs typeface="Times New Roman" panose="02020603050405020304" pitchFamily="18" charset="0"/>
              </a:rPr>
              <a:t> </a:t>
            </a:r>
            <a:r>
              <a:rPr lang="en-US" sz="1700" dirty="0" err="1">
                <a:solidFill>
                  <a:srgbClr val="FF0000"/>
                </a:solidFill>
                <a:latin typeface="Times New Roman" panose="02020603050405020304" pitchFamily="18" charset="0"/>
                <a:cs typeface="Times New Roman" panose="02020603050405020304" pitchFamily="18" charset="0"/>
              </a:rPr>
              <a:t>Ultrasonica</a:t>
            </a:r>
            <a:r>
              <a:rPr lang="en-US" sz="1700" dirty="0">
                <a:solidFill>
                  <a:srgbClr val="FF0000"/>
                </a:solidFill>
                <a:latin typeface="Times New Roman" panose="02020603050405020304" pitchFamily="18" charset="0"/>
                <a:cs typeface="Times New Roman" panose="02020603050405020304" pitchFamily="18" charset="0"/>
              </a:rPr>
              <a:t> </a:t>
            </a:r>
            <a:r>
              <a:rPr lang="en-US" sz="1700" dirty="0" err="1">
                <a:solidFill>
                  <a:srgbClr val="FF0000"/>
                </a:solidFill>
                <a:latin typeface="Times New Roman" panose="02020603050405020304" pitchFamily="18" charset="0"/>
                <a:cs typeface="Times New Roman" panose="02020603050405020304" pitchFamily="18" charset="0"/>
              </a:rPr>
              <a:t>Spectrala</a:t>
            </a:r>
            <a:r>
              <a:rPr lang="en-US" sz="1700" dirty="0">
                <a:solidFill>
                  <a:srgbClr val="FF0000"/>
                </a:solidFill>
                <a:latin typeface="Times New Roman" panose="02020603050405020304" pitchFamily="18" charset="0"/>
                <a:cs typeface="Times New Roman" panose="02020603050405020304" pitchFamily="18" charset="0"/>
              </a:rPr>
              <a:t> </a:t>
            </a:r>
            <a:r>
              <a:rPr lang="en-US" sz="1700" dirty="0" err="1">
                <a:solidFill>
                  <a:srgbClr val="FF0000"/>
                </a:solidFill>
                <a:latin typeface="Times New Roman" panose="02020603050405020304" pitchFamily="18" charset="0"/>
                <a:cs typeface="Times New Roman" panose="02020603050405020304" pitchFamily="18" charset="0"/>
              </a:rPr>
              <a:t>prin</a:t>
            </a:r>
            <a:r>
              <a:rPr lang="en-US" sz="1700" dirty="0">
                <a:solidFill>
                  <a:srgbClr val="FF0000"/>
                </a:solidFill>
                <a:latin typeface="Times New Roman" panose="02020603050405020304" pitchFamily="18" charset="0"/>
                <a:cs typeface="Times New Roman" panose="02020603050405020304" pitchFamily="18" charset="0"/>
              </a:rPr>
              <a:t> </a:t>
            </a:r>
            <a:r>
              <a:rPr lang="en-US" sz="1700" dirty="0" err="1">
                <a:solidFill>
                  <a:srgbClr val="FF0000"/>
                </a:solidFill>
                <a:latin typeface="Times New Roman" panose="02020603050405020304" pitchFamily="18" charset="0"/>
                <a:cs typeface="Times New Roman" panose="02020603050405020304" pitchFamily="18" charset="0"/>
              </a:rPr>
              <a:t>comparatie</a:t>
            </a:r>
            <a:r>
              <a:rPr lang="en-US" sz="1700" dirty="0">
                <a:solidFill>
                  <a:srgbClr val="FF0000"/>
                </a:solidFill>
                <a:latin typeface="Times New Roman" panose="02020603050405020304" pitchFamily="18" charset="0"/>
                <a:cs typeface="Times New Roman" panose="02020603050405020304" pitchFamily="18" charset="0"/>
              </a:rPr>
              <a:t> cu </a:t>
            </a:r>
            <a:r>
              <a:rPr lang="en-US" sz="1700" dirty="0" err="1">
                <a:solidFill>
                  <a:srgbClr val="FF0000"/>
                </a:solidFill>
                <a:latin typeface="Times New Roman" panose="02020603050405020304" pitchFamily="18" charset="0"/>
                <a:cs typeface="Times New Roman" panose="02020603050405020304" pitchFamily="18" charset="0"/>
              </a:rPr>
              <a:t>analiza</a:t>
            </a:r>
            <a:r>
              <a:rPr lang="en-US" sz="1700" dirty="0">
                <a:solidFill>
                  <a:srgbClr val="FF0000"/>
                </a:solidFill>
                <a:latin typeface="Times New Roman" panose="02020603050405020304" pitchFamily="18" charset="0"/>
                <a:cs typeface="Times New Roman" panose="02020603050405020304" pitchFamily="18" charset="0"/>
              </a:rPr>
              <a:t> SEM-EDS</a:t>
            </a:r>
          </a:p>
          <a:p>
            <a:pPr marL="285750" indent="-285750">
              <a:buFont typeface="Wingdings" panose="05000000000000000000" pitchFamily="2" charset="2"/>
              <a:buChar char="q"/>
            </a:pPr>
            <a:r>
              <a:rPr lang="en-US" sz="1700" dirty="0" err="1">
                <a:solidFill>
                  <a:srgbClr val="FF0000"/>
                </a:solidFill>
                <a:latin typeface="Times New Roman" panose="02020603050405020304" pitchFamily="18" charset="0"/>
                <a:cs typeface="Times New Roman" panose="02020603050405020304" pitchFamily="18" charset="0"/>
              </a:rPr>
              <a:t>Analize</a:t>
            </a:r>
            <a:r>
              <a:rPr lang="en-US" sz="1700" dirty="0">
                <a:solidFill>
                  <a:srgbClr val="FF0000"/>
                </a:solidFill>
                <a:latin typeface="Times New Roman" panose="02020603050405020304" pitchFamily="18" charset="0"/>
                <a:cs typeface="Times New Roman" panose="02020603050405020304" pitchFamily="18" charset="0"/>
              </a:rPr>
              <a:t> SEM-EDS pe </a:t>
            </a:r>
            <a:r>
              <a:rPr lang="en-US" sz="1700" dirty="0" err="1">
                <a:solidFill>
                  <a:srgbClr val="FF0000"/>
                </a:solidFill>
                <a:latin typeface="Times New Roman" panose="02020603050405020304" pitchFamily="18" charset="0"/>
                <a:cs typeface="Times New Roman" panose="02020603050405020304" pitchFamily="18" charset="0"/>
              </a:rPr>
              <a:t>materiale</a:t>
            </a:r>
            <a:r>
              <a:rPr lang="en-US" sz="1700" dirty="0">
                <a:solidFill>
                  <a:srgbClr val="FF0000"/>
                </a:solidFill>
                <a:latin typeface="Times New Roman" panose="02020603050405020304" pitchFamily="18" charset="0"/>
                <a:cs typeface="Times New Roman" panose="02020603050405020304" pitchFamily="18" charset="0"/>
              </a:rPr>
              <a:t> </a:t>
            </a:r>
            <a:r>
              <a:rPr lang="en-US" sz="1700" dirty="0" err="1">
                <a:solidFill>
                  <a:srgbClr val="FF0000"/>
                </a:solidFill>
                <a:latin typeface="Times New Roman" panose="02020603050405020304" pitchFamily="18" charset="0"/>
                <a:cs typeface="Times New Roman" panose="02020603050405020304" pitchFamily="18" charset="0"/>
              </a:rPr>
              <a:t>refractare</a:t>
            </a:r>
            <a:r>
              <a:rPr lang="en-US" sz="1700" dirty="0">
                <a:solidFill>
                  <a:srgbClr val="FF0000"/>
                </a:solidFill>
                <a:latin typeface="Times New Roman" panose="02020603050405020304" pitchFamily="18" charset="0"/>
                <a:cs typeface="Times New Roman" panose="02020603050405020304" pitchFamily="18" charset="0"/>
              </a:rPr>
              <a:t>:</a:t>
            </a:r>
          </a:p>
          <a:p>
            <a:endParaRPr lang="en-US" sz="1700" dirty="0">
              <a:solidFill>
                <a:srgbClr val="FF0000"/>
              </a:solidFill>
              <a:latin typeface="Times New Roman" panose="02020603050405020304" pitchFamily="18" charset="0"/>
              <a:cs typeface="Times New Roman" panose="02020603050405020304" pitchFamily="18" charset="0"/>
            </a:endParaRPr>
          </a:p>
          <a:p>
            <a:endParaRPr lang="ro-RO" sz="1700" dirty="0">
              <a:solidFill>
                <a:srgbClr val="FF0000"/>
              </a:solidFill>
              <a:latin typeface="Times New Roman" panose="02020603050405020304" pitchFamily="18"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83F6B577-8DC5-6B55-7672-D31909FDE2D6}"/>
              </a:ext>
            </a:extLst>
          </p:cNvPr>
          <p:cNvGraphicFramePr>
            <a:graphicFrameLocks noGrp="1"/>
          </p:cNvGraphicFramePr>
          <p:nvPr>
            <p:extLst>
              <p:ext uri="{D42A27DB-BD31-4B8C-83A1-F6EECF244321}">
                <p14:modId xmlns:p14="http://schemas.microsoft.com/office/powerpoint/2010/main" val="4001517096"/>
              </p:ext>
            </p:extLst>
          </p:nvPr>
        </p:nvGraphicFramePr>
        <p:xfrm>
          <a:off x="225598" y="2515553"/>
          <a:ext cx="3792010" cy="4087670"/>
        </p:xfrm>
        <a:graphic>
          <a:graphicData uri="http://schemas.openxmlformats.org/drawingml/2006/table">
            <a:tbl>
              <a:tblPr firstRow="1" firstCol="1" lastRow="1" lastCol="1" bandRow="1" bandCol="1">
                <a:tableStyleId>{5C22544A-7EE6-4342-B048-85BDC9FD1C3A}</a:tableStyleId>
              </a:tblPr>
              <a:tblGrid>
                <a:gridCol w="567558">
                  <a:extLst>
                    <a:ext uri="{9D8B030D-6E8A-4147-A177-3AD203B41FA5}">
                      <a16:colId xmlns:a16="http://schemas.microsoft.com/office/drawing/2014/main" val="3212771149"/>
                    </a:ext>
                  </a:extLst>
                </a:gridCol>
                <a:gridCol w="2277901">
                  <a:extLst>
                    <a:ext uri="{9D8B030D-6E8A-4147-A177-3AD203B41FA5}">
                      <a16:colId xmlns:a16="http://schemas.microsoft.com/office/drawing/2014/main" val="174290045"/>
                    </a:ext>
                  </a:extLst>
                </a:gridCol>
                <a:gridCol w="946551">
                  <a:extLst>
                    <a:ext uri="{9D8B030D-6E8A-4147-A177-3AD203B41FA5}">
                      <a16:colId xmlns:a16="http://schemas.microsoft.com/office/drawing/2014/main" val="1808365949"/>
                    </a:ext>
                  </a:extLst>
                </a:gridCol>
              </a:tblGrid>
              <a:tr h="743213">
                <a:tc>
                  <a:txBody>
                    <a:bodyPr/>
                    <a:lstStyle/>
                    <a:p>
                      <a:pPr marL="0" marR="0" algn="ctr">
                        <a:spcBef>
                          <a:spcPts val="0"/>
                        </a:spcBef>
                        <a:spcAft>
                          <a:spcPts val="0"/>
                        </a:spcAft>
                      </a:pPr>
                      <a:r>
                        <a:rPr lang="ro-RO" sz="1200" dirty="0">
                          <a:effectLst/>
                        </a:rPr>
                        <a:t>Tip material / proba</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ro-RO" sz="1200" dirty="0">
                          <a:effectLst/>
                        </a:rPr>
                        <a:t>Provenienta</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ro-RO" sz="1200">
                          <a:effectLst/>
                        </a:rPr>
                        <a:t>Compozitie</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79034364"/>
                  </a:ext>
                </a:extLst>
              </a:tr>
              <a:tr h="929016">
                <a:tc>
                  <a:txBody>
                    <a:bodyPr/>
                    <a:lstStyle/>
                    <a:p>
                      <a:pPr marL="0" marR="0" algn="ctr">
                        <a:spcBef>
                          <a:spcPts val="0"/>
                        </a:spcBef>
                        <a:spcAft>
                          <a:spcPts val="0"/>
                        </a:spcAft>
                      </a:pPr>
                      <a:r>
                        <a:rPr lang="ro-RO" sz="1200" dirty="0">
                          <a:effectLst/>
                        </a:rPr>
                        <a:t>1-1</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ro-RO" sz="1200" dirty="0">
                          <a:effectLst/>
                        </a:rPr>
                        <a:t>Caramida din peretele oalei intermediare dupa 18 sarje  – fragment  cu aspect lucios, glazurat, din zona unui rost lateral neumplut</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ro-RO" sz="1200" dirty="0">
                          <a:effectLst/>
                        </a:rPr>
                        <a:t>Zr, Si, Mn, Ca, urme de K;</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50297631"/>
                  </a:ext>
                </a:extLst>
              </a:tr>
              <a:tr h="929016">
                <a:tc>
                  <a:txBody>
                    <a:bodyPr/>
                    <a:lstStyle/>
                    <a:p>
                      <a:pPr marL="0" marR="0" algn="ctr">
                        <a:spcBef>
                          <a:spcPts val="0"/>
                        </a:spcBef>
                        <a:spcAft>
                          <a:spcPts val="0"/>
                        </a:spcAft>
                      </a:pPr>
                      <a:r>
                        <a:rPr lang="ro-RO" sz="1200">
                          <a:effectLst/>
                        </a:rPr>
                        <a:t>1-2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ro-RO" sz="1200">
                          <a:effectLst/>
                        </a:rPr>
                        <a:t>Caramida din peretele oalei intermediare fragment dupa 18 sarje – fragment cu aspect poros de pe suprafata exterioara aflata in contact direct cu otelul</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ro-RO" sz="1200" dirty="0">
                          <a:effectLst/>
                        </a:rPr>
                        <a:t>Zr, Ca, Si, Al, Mg, urme de F;</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58642765"/>
                  </a:ext>
                </a:extLst>
              </a:tr>
              <a:tr h="557410">
                <a:tc>
                  <a:txBody>
                    <a:bodyPr/>
                    <a:lstStyle/>
                    <a:p>
                      <a:pPr marL="0" marR="0" algn="ctr">
                        <a:spcBef>
                          <a:spcPts val="0"/>
                        </a:spcBef>
                        <a:spcAft>
                          <a:spcPts val="0"/>
                        </a:spcAft>
                      </a:pPr>
                      <a:r>
                        <a:rPr lang="ro-RO" sz="1200">
                          <a:effectLst/>
                        </a:rPr>
                        <a:t>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ro-RO" sz="1200" dirty="0">
                          <a:effectLst/>
                        </a:rPr>
                        <a:t>Caramida noua - neutilizata, destinata zidirii peretilor oalei intermediare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ro-RO" sz="1200">
                          <a:effectLst/>
                        </a:rPr>
                        <a:t>Zr, Si, Al;</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16056187"/>
                  </a:ext>
                </a:extLst>
              </a:tr>
              <a:tr h="371606">
                <a:tc>
                  <a:txBody>
                    <a:bodyPr/>
                    <a:lstStyle/>
                    <a:p>
                      <a:pPr marL="0" marR="0" algn="ctr">
                        <a:spcBef>
                          <a:spcPts val="0"/>
                        </a:spcBef>
                        <a:spcAft>
                          <a:spcPts val="0"/>
                        </a:spcAft>
                      </a:pPr>
                      <a:r>
                        <a:rPr lang="ro-RO" sz="1200">
                          <a:effectLst/>
                        </a:rPr>
                        <a:t>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ro-RO" sz="1200">
                          <a:effectLst/>
                        </a:rPr>
                        <a:t>Masa de stampat tip ZR-SL, esantion din material nou</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ro-RO" sz="1200">
                          <a:effectLst/>
                        </a:rPr>
                        <a:t>Zr, Si;</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2070137"/>
                  </a:ext>
                </a:extLst>
              </a:tr>
              <a:tr h="371606">
                <a:tc>
                  <a:txBody>
                    <a:bodyPr/>
                    <a:lstStyle/>
                    <a:p>
                      <a:pPr marL="0" marR="0" algn="ctr">
                        <a:spcBef>
                          <a:spcPts val="0"/>
                        </a:spcBef>
                        <a:spcAft>
                          <a:spcPts val="0"/>
                        </a:spcAft>
                      </a:pPr>
                      <a:r>
                        <a:rPr lang="ro-RO" sz="1200">
                          <a:effectLst/>
                        </a:rPr>
                        <a:t>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ro-RO" sz="1200" dirty="0">
                          <a:effectLst/>
                        </a:rPr>
                        <a:t>Mortar tip ZM-1, esantion din material nou</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ro-RO" sz="1200">
                          <a:effectLst/>
                        </a:rPr>
                        <a:t>Al, Ca</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26776832"/>
                  </a:ext>
                </a:extLst>
              </a:tr>
              <a:tr h="185803">
                <a:tc>
                  <a:txBody>
                    <a:bodyPr/>
                    <a:lstStyle/>
                    <a:p>
                      <a:pPr marL="0" marR="0" algn="ctr">
                        <a:spcBef>
                          <a:spcPts val="0"/>
                        </a:spcBef>
                        <a:spcAft>
                          <a:spcPts val="0"/>
                        </a:spcAft>
                      </a:pPr>
                      <a:r>
                        <a:rPr lang="ro-RO" sz="1200">
                          <a:effectLst/>
                        </a:rPr>
                        <a:t>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ro-RO" sz="1200" dirty="0">
                          <a:effectLst/>
                        </a:rPr>
                        <a:t>Fragment de zgura dupa degazare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ro-RO" sz="1200" dirty="0">
                          <a:effectLst/>
                        </a:rPr>
                        <a:t>Ca, Fe, Si, Al;</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57079712"/>
                  </a:ext>
                </a:extLst>
              </a:tr>
            </a:tbl>
          </a:graphicData>
        </a:graphic>
      </p:graphicFrame>
    </p:spTree>
    <p:extLst>
      <p:ext uri="{BB962C8B-B14F-4D97-AF65-F5344CB8AC3E}">
        <p14:creationId xmlns:p14="http://schemas.microsoft.com/office/powerpoint/2010/main" val="1937928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76DB38-D392-4962-B81A-43018D66951C}"/>
              </a:ext>
            </a:extLst>
          </p:cNvPr>
          <p:cNvGrpSpPr/>
          <p:nvPr/>
        </p:nvGrpSpPr>
        <p:grpSpPr>
          <a:xfrm>
            <a:off x="1" y="136524"/>
            <a:ext cx="9296400" cy="1027671"/>
            <a:chOff x="10139" y="175929"/>
            <a:chExt cx="9286261" cy="988266"/>
          </a:xfrm>
        </p:grpSpPr>
        <p:sp>
          <p:nvSpPr>
            <p:cNvPr id="5" name="TextBox 4">
              <a:extLst>
                <a:ext uri="{FF2B5EF4-FFF2-40B4-BE49-F238E27FC236}">
                  <a16:creationId xmlns:a16="http://schemas.microsoft.com/office/drawing/2014/main" id="{6D98660B-D457-4CF0-B407-B928D04325D8}"/>
                </a:ext>
              </a:extLst>
            </p:cNvPr>
            <p:cNvSpPr txBox="1"/>
            <p:nvPr/>
          </p:nvSpPr>
          <p:spPr>
            <a:xfrm>
              <a:off x="10139" y="517864"/>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Aplicarea</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metodei</a:t>
              </a:r>
              <a:endPar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F2145719-F917-440A-B443-871B5845056B}"/>
                </a:ext>
              </a:extLst>
            </p:cNvPr>
            <p:cNvSpPr txBox="1"/>
            <p:nvPr/>
          </p:nvSpPr>
          <p:spPr>
            <a:xfrm>
              <a:off x="152400" y="175929"/>
              <a:ext cx="9144000" cy="954107"/>
            </a:xfrm>
            <a:prstGeom prst="rect">
              <a:avLst/>
            </a:prstGeom>
            <a:noFill/>
          </p:spPr>
          <p:txBody>
            <a:bodyPr wrap="square" rtlCol="0">
              <a:spAutoFit/>
            </a:bodyPr>
            <a:lstStyle/>
            <a:p>
              <a:pPr>
                <a:spcBef>
                  <a:spcPts val="1200"/>
                </a:spcBef>
                <a:spcAft>
                  <a:spcPts val="1200"/>
                </a:spcAft>
              </a:pPr>
              <a:r>
                <a:rPr lang="it-IT" b="1" kern="0" dirty="0">
                  <a:solidFill>
                    <a:schemeClr val="bg1">
                      <a:lumMod val="50000"/>
                    </a:schemeClr>
                  </a:solidFill>
                  <a:effectLst/>
                  <a:latin typeface="Times New Roman" panose="02020603050405020304" pitchFamily="18" charset="0"/>
                </a:rPr>
                <a:t>Analiza naturii defectelor din piese metalice forjate prin imagistica ultrasonica spectrala</a:t>
              </a:r>
            </a:p>
            <a:p>
              <a:pPr>
                <a:spcBef>
                  <a:spcPts val="1200"/>
                </a:spcBef>
                <a:spcAft>
                  <a:spcPts val="1200"/>
                </a:spcAft>
              </a:pPr>
              <a:endParaRPr lang="it-IT" b="1" kern="0" dirty="0">
                <a:solidFill>
                  <a:schemeClr val="bg1">
                    <a:lumMod val="50000"/>
                  </a:schemeClr>
                </a:solidFill>
                <a:effectLst/>
                <a:latin typeface="Times New Roman" panose="02020603050405020304" pitchFamily="18" charset="0"/>
              </a:endParaRPr>
            </a:p>
          </p:txBody>
        </p:sp>
      </p:grpSp>
      <p:sp>
        <p:nvSpPr>
          <p:cNvPr id="7" name="Slide Number Placeholder 3">
            <a:extLst>
              <a:ext uri="{FF2B5EF4-FFF2-40B4-BE49-F238E27FC236}">
                <a16:creationId xmlns:a16="http://schemas.microsoft.com/office/drawing/2014/main" id="{4761685D-39D5-460F-BB0C-A9255B194928}"/>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23</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10" name="Rectangle 2">
            <a:extLst>
              <a:ext uri="{FF2B5EF4-FFF2-40B4-BE49-F238E27FC236}">
                <a16:creationId xmlns:a16="http://schemas.microsoft.com/office/drawing/2014/main" id="{28965791-5F0E-AA08-CE3A-E630B2FD9DE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11" name="TextBox 10">
            <a:extLst>
              <a:ext uri="{FF2B5EF4-FFF2-40B4-BE49-F238E27FC236}">
                <a16:creationId xmlns:a16="http://schemas.microsoft.com/office/drawing/2014/main" id="{9905D5B7-4517-BD5D-DE46-BFFDD5C182E4}"/>
              </a:ext>
            </a:extLst>
          </p:cNvPr>
          <p:cNvSpPr txBox="1"/>
          <p:nvPr/>
        </p:nvSpPr>
        <p:spPr>
          <a:xfrm>
            <a:off x="381000" y="1164195"/>
            <a:ext cx="8534400" cy="5236305"/>
          </a:xfrm>
          <a:prstGeom prst="rect">
            <a:avLst/>
          </a:prstGeom>
          <a:noFill/>
        </p:spPr>
        <p:txBody>
          <a:bodyPr wrap="square" rtlCol="0">
            <a:spAutoFit/>
          </a:bodyPr>
          <a:lstStyle/>
          <a:p>
            <a:pPr marL="285750" marR="0" indent="-285750" algn="just">
              <a:spcBef>
                <a:spcPts val="0"/>
              </a:spcBef>
              <a:spcAft>
                <a:spcPts val="0"/>
              </a:spcAft>
              <a:buFont typeface="Wingdings" panose="05000000000000000000" pitchFamily="2" charset="2"/>
              <a:buChar char="q"/>
            </a:pPr>
            <a:r>
              <a:rPr lang="en-US" dirty="0">
                <a:latin typeface="Times New Roman" panose="02020603050405020304" pitchFamily="18" charset="0"/>
                <a:ea typeface="Times New Roman" panose="02020603050405020304" pitchFamily="18" charset="0"/>
              </a:rPr>
              <a:t>S-au</a:t>
            </a:r>
            <a:r>
              <a:rPr lang="ro-RO" sz="1800" dirty="0">
                <a:effectLst/>
                <a:latin typeface="Times New Roman" panose="02020603050405020304" pitchFamily="18" charset="0"/>
                <a:ea typeface="Times New Roman" panose="02020603050405020304" pitchFamily="18" charset="0"/>
              </a:rPr>
              <a:t> analiz</a:t>
            </a:r>
            <a:r>
              <a:rPr lang="en-US" sz="1800" dirty="0">
                <a:effectLst/>
                <a:latin typeface="Times New Roman" panose="02020603050405020304" pitchFamily="18" charset="0"/>
                <a:ea typeface="Times New Roman" panose="02020603050405020304" pitchFamily="18" charset="0"/>
              </a:rPr>
              <a:t>at</a:t>
            </a:r>
            <a:r>
              <a:rPr lang="ro-RO" sz="1800" dirty="0">
                <a:effectLst/>
                <a:latin typeface="Times New Roman" panose="02020603050405020304" pitchFamily="18" charset="0"/>
                <a:ea typeface="Times New Roman" panose="02020603050405020304" pitchFamily="18" charset="0"/>
              </a:rPr>
              <a:t> SEM – EDS materiale refractare utilizate in procesul de elaborare a otelului si pe zgura rezultata la turnarea lingourilor</a:t>
            </a:r>
            <a:r>
              <a:rPr lang="en-US" sz="1800" dirty="0">
                <a:effectLst/>
                <a:latin typeface="Times New Roman" panose="02020603050405020304" pitchFamily="18" charset="0"/>
                <a:ea typeface="Times New Roman" panose="02020603050405020304" pitchFamily="18" charset="0"/>
              </a:rPr>
              <a:t> cu </a:t>
            </a:r>
            <a:r>
              <a:rPr lang="en-US" dirty="0">
                <a:latin typeface="Times New Roman" panose="02020603050405020304" pitchFamily="18" charset="0"/>
                <a:ea typeface="Times New Roman" panose="02020603050405020304" pitchFamily="18" charset="0"/>
              </a:rPr>
              <a:t>s</a:t>
            </a:r>
            <a:r>
              <a:rPr lang="ro-RO" sz="1800" dirty="0">
                <a:effectLst/>
                <a:latin typeface="Times New Roman" panose="02020603050405020304" pitchFamily="18" charset="0"/>
                <a:ea typeface="Times New Roman" panose="02020603050405020304" pitchFamily="18" charset="0"/>
              </a:rPr>
              <a:t>copul</a:t>
            </a:r>
            <a:r>
              <a:rPr lang="en-US" sz="180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caracterizar</a:t>
            </a:r>
            <a:r>
              <a:rPr lang="en-US" sz="1800" dirty="0">
                <a:effectLst/>
                <a:latin typeface="Times New Roman" panose="02020603050405020304" pitchFamily="18" charset="0"/>
                <a:ea typeface="Times New Roman" panose="02020603050405020304" pitchFamily="18" charset="0"/>
              </a:rPr>
              <a:t>ii</a:t>
            </a:r>
            <a:r>
              <a:rPr lang="ro-RO" sz="1800" dirty="0">
                <a:effectLst/>
                <a:latin typeface="Times New Roman" panose="02020603050405020304" pitchFamily="18" charset="0"/>
                <a:ea typeface="Times New Roman" panose="02020603050405020304" pitchFamily="18" charset="0"/>
              </a:rPr>
              <a:t> compozitiei si morfologiei diverselor </a:t>
            </a:r>
            <a:r>
              <a:rPr lang="en-US" dirty="0" err="1">
                <a:latin typeface="Times New Roman" panose="02020603050405020304" pitchFamily="18" charset="0"/>
                <a:ea typeface="Times New Roman" panose="02020603050405020304" pitchFamily="18" charset="0"/>
              </a:rPr>
              <a:t>produse</a:t>
            </a:r>
            <a:r>
              <a:rPr lang="ro-RO" sz="1800" dirty="0">
                <a:effectLst/>
                <a:latin typeface="Times New Roman" panose="02020603050405020304" pitchFamily="18" charset="0"/>
                <a:ea typeface="Times New Roman" panose="02020603050405020304" pitchFamily="18" charset="0"/>
              </a:rPr>
              <a:t> utilizat</a:t>
            </a:r>
            <a:r>
              <a:rPr lang="en-US" sz="1800" dirty="0">
                <a:effectLst/>
                <a:latin typeface="Times New Roman" panose="02020603050405020304" pitchFamily="18" charset="0"/>
                <a:ea typeface="Times New Roman" panose="02020603050405020304" pitchFamily="18" charset="0"/>
              </a:rPr>
              <a:t>e </a:t>
            </a:r>
            <a:r>
              <a:rPr lang="en-US" sz="1800" dirty="0" err="1">
                <a:effectLst/>
                <a:latin typeface="Times New Roman" panose="02020603050405020304" pitchFamily="18" charset="0"/>
                <a:ea typeface="Times New Roman" panose="02020603050405020304" pitchFamily="18" charset="0"/>
              </a:rPr>
              <a:t>si</a:t>
            </a:r>
            <a:r>
              <a:rPr lang="en-US" sz="1800" dirty="0">
                <a:effectLst/>
                <a:latin typeface="Times New Roman" panose="02020603050405020304" pitchFamily="18" charset="0"/>
                <a:ea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rPr>
              <a:t>materialelor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rezultate</a:t>
            </a:r>
            <a:r>
              <a:rPr lang="en-US" sz="1800" dirty="0">
                <a:effectLst/>
                <a:latin typeface="Times New Roman" panose="02020603050405020304" pitchFamily="18" charset="0"/>
                <a:ea typeface="Times New Roman" panose="02020603050405020304" pitchFamily="18" charset="0"/>
              </a:rPr>
              <a:t> in </a:t>
            </a:r>
            <a:r>
              <a:rPr lang="en-US" sz="1800" dirty="0" err="1">
                <a:effectLst/>
                <a:latin typeface="Times New Roman" panose="02020603050405020304" pitchFamily="18" charset="0"/>
                <a:ea typeface="Times New Roman" panose="02020603050405020304" pitchFamily="18" charset="0"/>
              </a:rPr>
              <a:t>procesul</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elaborare</a:t>
            </a:r>
            <a:r>
              <a:rPr lang="ro-RO" sz="1800" dirty="0">
                <a:effectLst/>
                <a:latin typeface="Times New Roman" panose="02020603050405020304" pitchFamily="18" charset="0"/>
                <a:ea typeface="Times New Roman" panose="02020603050405020304" pitchFamily="18" charset="0"/>
              </a:rPr>
              <a:t>, care vin in contact cu otelul lichid si care pot deveni surse de contaminare a acestuia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Rezultate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tabel</a:t>
            </a:r>
            <a:r>
              <a:rPr lang="en-US" sz="1800" dirty="0">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pag</a:t>
            </a:r>
            <a:r>
              <a:rPr lang="en-US" sz="1800" dirty="0">
                <a:effectLst/>
                <a:latin typeface="Times New Roman" panose="02020603050405020304" pitchFamily="18" charset="0"/>
                <a:ea typeface="Times New Roman" panose="02020603050405020304" pitchFamily="18" charset="0"/>
              </a:rPr>
              <a:t>. 23;</a:t>
            </a:r>
          </a:p>
          <a:p>
            <a:pPr marL="0" marR="0" algn="just">
              <a:spcBef>
                <a:spcPts val="0"/>
              </a:spcBef>
              <a:spcAft>
                <a:spcPts val="0"/>
              </a:spcAft>
            </a:pPr>
            <a:endParaRPr lang="en-US" dirty="0">
              <a:latin typeface="Times New Roman" panose="02020603050405020304" pitchFamily="18" charset="0"/>
              <a:ea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q"/>
            </a:pPr>
            <a:r>
              <a:rPr lang="en-US" sz="1800" dirty="0">
                <a:effectLst/>
                <a:latin typeface="Times New Roman" panose="02020603050405020304" pitchFamily="18" charset="0"/>
                <a:ea typeface="Times New Roman" panose="02020603050405020304" pitchFamily="18" charset="0"/>
              </a:rPr>
              <a:t>Pe </a:t>
            </a:r>
            <a:r>
              <a:rPr lang="en-US" sz="1800" dirty="0" err="1">
                <a:effectLst/>
                <a:latin typeface="Times New Roman" panose="02020603050405020304" pitchFamily="18" charset="0"/>
                <a:ea typeface="Times New Roman" panose="02020603050405020304" pitchFamily="18" charset="0"/>
              </a:rPr>
              <a:t>baza</a:t>
            </a:r>
            <a:r>
              <a:rPr lang="en-US" sz="180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comparatie</a:t>
            </a:r>
            <a:r>
              <a:rPr lang="en-US" sz="1800" dirty="0" err="1">
                <a:effectLst/>
                <a:latin typeface="Times New Roman" panose="02020603050405020304" pitchFamily="18" charset="0"/>
                <a:ea typeface="Times New Roman" panose="02020603050405020304" pitchFamily="18" charset="0"/>
              </a:rPr>
              <a:t>i</a:t>
            </a:r>
            <a:r>
              <a:rPr lang="ro-RO" sz="1800" dirty="0">
                <a:effectLst/>
                <a:latin typeface="Times New Roman" panose="02020603050405020304" pitchFamily="18" charset="0"/>
                <a:ea typeface="Times New Roman" panose="02020603050405020304" pitchFamily="18" charset="0"/>
              </a:rPr>
              <a:t> cu rezultatele analizelor </a:t>
            </a:r>
            <a:r>
              <a:rPr lang="en-US" sz="1800" dirty="0">
                <a:effectLst/>
                <a:latin typeface="Times New Roman" panose="02020603050405020304" pitchFamily="18" charset="0"/>
                <a:ea typeface="Times New Roman" panose="02020603050405020304" pitchFamily="18" charset="0"/>
              </a:rPr>
              <a:t>SEM-EDS </a:t>
            </a:r>
            <a:r>
              <a:rPr lang="ro-RO" sz="1800" dirty="0">
                <a:effectLst/>
                <a:latin typeface="Times New Roman" panose="02020603050405020304" pitchFamily="18" charset="0"/>
                <a:ea typeface="Times New Roman" panose="02020603050405020304" pitchFamily="18" charset="0"/>
              </a:rPr>
              <a:t>pe incluziunile evidentiate in esantioanele de otel </a:t>
            </a:r>
            <a:r>
              <a:rPr lang="en-US" sz="1800" dirty="0">
                <a:effectLst/>
                <a:latin typeface="Times New Roman" panose="02020603050405020304" pitchFamily="18" charset="0"/>
                <a:ea typeface="Times New Roman" panose="02020603050405020304" pitchFamily="18" charset="0"/>
              </a:rPr>
              <a:t>la </a:t>
            </a:r>
            <a:r>
              <a:rPr lang="en-US" sz="1800" dirty="0" err="1">
                <a:effectLst/>
                <a:latin typeface="Times New Roman" panose="02020603050405020304" pitchFamily="18" charset="0"/>
                <a:ea typeface="Times New Roman" panose="02020603050405020304" pitchFamily="18" charset="0"/>
              </a:rPr>
              <a:t>Imagistica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Ultrasonica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Spectrala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imaginile</a:t>
            </a:r>
            <a:r>
              <a:rPr lang="en-US" sz="1800" dirty="0">
                <a:effectLst/>
                <a:latin typeface="Times New Roman" panose="02020603050405020304" pitchFamily="18" charset="0"/>
                <a:ea typeface="Times New Roman" panose="02020603050405020304" pitchFamily="18" charset="0"/>
              </a:rPr>
              <a:t> de la </a:t>
            </a:r>
            <a:r>
              <a:rPr lang="en-US" sz="1800" dirty="0" err="1">
                <a:effectLst/>
                <a:latin typeface="Times New Roman" panose="02020603050405020304" pitchFamily="18" charset="0"/>
                <a:ea typeface="Times New Roman" panose="02020603050405020304" pitchFamily="18" charset="0"/>
              </a:rPr>
              <a:t>pag</a:t>
            </a:r>
            <a:r>
              <a:rPr lang="en-US" sz="1800" dirty="0">
                <a:effectLst/>
                <a:latin typeface="Times New Roman" panose="02020603050405020304" pitchFamily="18" charset="0"/>
                <a:ea typeface="Times New Roman" panose="02020603050405020304" pitchFamily="18" charset="0"/>
              </a:rPr>
              <a:t>. 22 </a:t>
            </a:r>
            <a:r>
              <a:rPr lang="en-US" sz="1800" dirty="0" err="1">
                <a:effectLst/>
                <a:latin typeface="Times New Roman" panose="02020603050405020304" pitchFamily="18" charset="0"/>
                <a:ea typeface="Times New Roman" panose="02020603050405020304" pitchFamily="18" charset="0"/>
              </a:rPr>
              <a:t>si</a:t>
            </a:r>
            <a:r>
              <a:rPr lang="en-US" sz="1800" dirty="0">
                <a:effectLst/>
                <a:latin typeface="Times New Roman" panose="02020603050405020304" pitchFamily="18" charset="0"/>
                <a:ea typeface="Times New Roman" panose="02020603050405020304" pitchFamily="18" charset="0"/>
              </a:rPr>
              <a:t> 23)</a:t>
            </a:r>
            <a:r>
              <a:rPr lang="ro-RO" sz="1800" dirty="0">
                <a:effectLst/>
                <a:latin typeface="Times New Roman" panose="02020603050405020304" pitchFamily="18" charset="0"/>
                <a:ea typeface="Times New Roman" panose="02020603050405020304" pitchFamily="18" charset="0"/>
              </a:rPr>
              <a:t> s</a:t>
            </a:r>
            <a:r>
              <a:rPr lang="en-US" sz="1800" dirty="0">
                <a:effectLst/>
                <a:latin typeface="Times New Roman" panose="02020603050405020304" pitchFamily="18" charset="0"/>
                <a:ea typeface="Times New Roman" panose="02020603050405020304" pitchFamily="18" charset="0"/>
              </a:rPr>
              <a:t>-au</a:t>
            </a:r>
            <a:r>
              <a:rPr lang="ro-RO" sz="1800" dirty="0">
                <a:effectLst/>
                <a:latin typeface="Times New Roman" panose="02020603050405020304" pitchFamily="18" charset="0"/>
                <a:ea typeface="Times New Roman" panose="02020603050405020304" pitchFamily="18" charset="0"/>
              </a:rPr>
              <a:t> p</a:t>
            </a:r>
            <a:r>
              <a:rPr lang="en-US" sz="1800" dirty="0" err="1">
                <a:effectLst/>
                <a:latin typeface="Times New Roman" panose="02020603050405020304" pitchFamily="18" charset="0"/>
                <a:ea typeface="Times New Roman" panose="02020603050405020304" pitchFamily="18" charset="0"/>
              </a:rPr>
              <a:t>utut</a:t>
            </a:r>
            <a:r>
              <a:rPr lang="ro-RO" sz="1800" dirty="0">
                <a:effectLst/>
                <a:latin typeface="Times New Roman" panose="02020603050405020304" pitchFamily="18" charset="0"/>
                <a:ea typeface="Times New Roman" panose="02020603050405020304" pitchFamily="18" charset="0"/>
              </a:rPr>
              <a:t> face corelatii privind posibila origine a incluziunilor</a:t>
            </a:r>
            <a:r>
              <a:rPr lang="en-US" dirty="0">
                <a:latin typeface="Times New Roman" panose="02020603050405020304" pitchFamily="18" charset="0"/>
                <a:ea typeface="Times New Roman" panose="02020603050405020304" pitchFamily="18" charset="0"/>
              </a:rPr>
              <a:t>.</a:t>
            </a:r>
            <a:r>
              <a:rPr lang="ro-RO" sz="1800" dirty="0">
                <a:effectLst/>
                <a:latin typeface="Times New Roman" panose="02020603050405020304" pitchFamily="18" charset="0"/>
                <a:ea typeface="Times New Roman" panose="02020603050405020304" pitchFamily="18" charset="0"/>
              </a:rPr>
              <a:t> Astfel, in cazul incluziunilor asociate indicatii</a:t>
            </a:r>
            <a:r>
              <a:rPr lang="en-US" sz="1800" dirty="0">
                <a:effectLst/>
                <a:latin typeface="Times New Roman" panose="02020603050405020304" pitchFamily="18" charset="0"/>
                <a:ea typeface="Times New Roman" panose="02020603050405020304" pitchFamily="18" charset="0"/>
              </a:rPr>
              <a:t>lor</a:t>
            </a:r>
            <a:r>
              <a:rPr lang="ro-RO" sz="1800" dirty="0">
                <a:effectLst/>
                <a:latin typeface="Times New Roman" panose="02020603050405020304" pitchFamily="18" charset="0"/>
                <a:ea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Fw1</a:t>
            </a:r>
            <a:r>
              <a:rPr lang="en-US" sz="1800" dirty="0">
                <a:latin typeface="Times New Roman" panose="02020603050405020304" pitchFamily="18" charset="0"/>
                <a:cs typeface="Times New Roman" panose="02020603050405020304" pitchFamily="18" charset="0"/>
              </a:rPr>
              <a:t>&amp;</a:t>
            </a:r>
            <a:r>
              <a:rPr lang="ro-RO" sz="1800" dirty="0">
                <a:latin typeface="Times New Roman" panose="02020603050405020304" pitchFamily="18" charset="0"/>
                <a:cs typeface="Times New Roman" panose="02020603050405020304" pitchFamily="18" charset="0"/>
              </a:rPr>
              <a:t>Fw2</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evidentiate</a:t>
            </a:r>
            <a:r>
              <a:rPr lang="en-US" sz="1800" dirty="0">
                <a:latin typeface="Times New Roman" panose="02020603050405020304" pitchFamily="18" charset="0"/>
                <a:cs typeface="Times New Roman" panose="02020603050405020304" pitchFamily="18" charset="0"/>
              </a:rPr>
              <a:t> la </a:t>
            </a:r>
            <a:r>
              <a:rPr lang="en-US" sz="1800" dirty="0" err="1">
                <a:effectLst/>
                <a:latin typeface="Times New Roman" panose="02020603050405020304" pitchFamily="18" charset="0"/>
                <a:ea typeface="Times New Roman" panose="02020603050405020304" pitchFamily="18" charset="0"/>
              </a:rPr>
              <a:t>Imagistica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Ultrasonica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Spectrala</a:t>
            </a:r>
            <a:r>
              <a:rPr lang="en-US" dirty="0">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prin comparatie cu datele </a:t>
            </a:r>
            <a:r>
              <a:rPr lang="en-US" sz="1800" dirty="0">
                <a:effectLst/>
                <a:latin typeface="Times New Roman" panose="02020603050405020304" pitchFamily="18" charset="0"/>
                <a:ea typeface="Times New Roman" panose="02020603050405020304" pitchFamily="18" charset="0"/>
              </a:rPr>
              <a:t>SEM-EDS </a:t>
            </a:r>
            <a:r>
              <a:rPr lang="ro-RO" sz="1800" dirty="0">
                <a:effectLst/>
                <a:latin typeface="Times New Roman" panose="02020603050405020304" pitchFamily="18" charset="0"/>
                <a:ea typeface="Times New Roman" panose="02020603050405020304" pitchFamily="18" charset="0"/>
              </a:rPr>
              <a:t>din </a:t>
            </a:r>
            <a:r>
              <a:rPr lang="en-US" sz="1800" dirty="0" err="1">
                <a:effectLst/>
                <a:latin typeface="Times New Roman" panose="02020603050405020304" pitchFamily="18" charset="0"/>
                <a:ea typeface="Times New Roman" panose="02020603050405020304" pitchFamily="18" charset="0"/>
              </a:rPr>
              <a:t>tabelul</a:t>
            </a:r>
            <a:r>
              <a:rPr lang="en-US" sz="1800" dirty="0">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de la </a:t>
            </a:r>
            <a:r>
              <a:rPr lang="en-US" sz="1800" dirty="0" err="1">
                <a:effectLst/>
                <a:latin typeface="Times New Roman" panose="02020603050405020304" pitchFamily="18" charset="0"/>
                <a:ea typeface="Times New Roman" panose="02020603050405020304" pitchFamily="18" charset="0"/>
              </a:rPr>
              <a:t>pag</a:t>
            </a:r>
            <a:r>
              <a:rPr lang="en-US" sz="1800" dirty="0">
                <a:effectLst/>
                <a:latin typeface="Times New Roman" panose="02020603050405020304" pitchFamily="18" charset="0"/>
                <a:ea typeface="Times New Roman" panose="02020603050405020304" pitchFamily="18" charset="0"/>
              </a:rPr>
              <a:t>. 23, </a:t>
            </a:r>
            <a:r>
              <a:rPr lang="ro-RO" sz="1800" dirty="0">
                <a:effectLst/>
                <a:latin typeface="Times New Roman" panose="02020603050405020304" pitchFamily="18" charset="0"/>
                <a:ea typeface="Times New Roman" panose="02020603050405020304" pitchFamily="18" charset="0"/>
              </a:rPr>
              <a:t>rezulta:</a:t>
            </a:r>
            <a:endParaRPr lang="en-US" sz="18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ro-RO" sz="1800" dirty="0">
                <a:effectLst/>
                <a:latin typeface="Times New Roman" panose="02020603050405020304" pitchFamily="18" charset="0"/>
                <a:ea typeface="Times New Roman" panose="02020603050405020304" pitchFamily="18" charset="0"/>
              </a:rPr>
              <a:t>- In cazul indicatiei</a:t>
            </a:r>
            <a:r>
              <a:rPr lang="en-US" sz="180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Fw1, exista incluziuni oxidice de tip Al-Ca, </a:t>
            </a:r>
            <a:r>
              <a:rPr lang="ro-RO" sz="1800" b="1" dirty="0">
                <a:effectLst/>
                <a:latin typeface="Times New Roman" panose="02020603050405020304" pitchFamily="18" charset="0"/>
                <a:ea typeface="Times New Roman" panose="02020603050405020304" pitchFamily="18" charset="0"/>
              </a:rPr>
              <a:t>Al-Ca-Si,</a:t>
            </a:r>
            <a:r>
              <a:rPr lang="en-US" sz="1800" b="1" dirty="0">
                <a:effectLst/>
                <a:latin typeface="Times New Roman" panose="02020603050405020304" pitchFamily="18" charset="0"/>
                <a:ea typeface="Times New Roman" panose="02020603050405020304" pitchFamily="18" charset="0"/>
              </a:rPr>
              <a:t> </a:t>
            </a:r>
            <a:r>
              <a:rPr lang="ro-RO" sz="1800" b="1" dirty="0">
                <a:effectLst/>
                <a:latin typeface="Times New Roman" panose="02020603050405020304" pitchFamily="18" charset="0"/>
                <a:ea typeface="Times New Roman" panose="02020603050405020304" pitchFamily="18" charset="0"/>
              </a:rPr>
              <a:t>Al-Mg, </a:t>
            </a:r>
            <a:r>
              <a:rPr lang="en-US" sz="1800" b="1" dirty="0">
                <a:effectLst/>
                <a:latin typeface="Times New Roman" panose="02020603050405020304" pitchFamily="18" charset="0"/>
                <a:ea typeface="Times New Roman" panose="02020603050405020304" pitchFamily="18" charset="0"/>
              </a:rPr>
              <a:t>  </a:t>
            </a:r>
            <a:r>
              <a:rPr lang="ro-RO" sz="1800" b="1" dirty="0">
                <a:effectLst/>
                <a:latin typeface="Times New Roman" panose="02020603050405020304" pitchFamily="18" charset="0"/>
                <a:ea typeface="Times New Roman" panose="02020603050405020304" pitchFamily="18" charset="0"/>
              </a:rPr>
              <a:t>Al-Ca-Zr</a:t>
            </a:r>
            <a:r>
              <a:rPr lang="ro-RO" sz="1800" dirty="0">
                <a:effectLst/>
                <a:latin typeface="Times New Roman" panose="02020603050405020304" pitchFamily="18" charset="0"/>
                <a:ea typeface="Times New Roman" panose="02020603050405020304" pitchFamily="18" charset="0"/>
              </a:rPr>
              <a:t>. Rezulta o provenienta probabila din peretele refractar (mortar si caramida). Exista, de asemenea, indicatii de provenienta din zgura si mortar;</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ro-RO" sz="1800" dirty="0">
                <a:effectLst/>
                <a:latin typeface="Times New Roman" panose="02020603050405020304" pitchFamily="18" charset="0"/>
                <a:ea typeface="Times New Roman" panose="02020603050405020304" pitchFamily="18" charset="0"/>
              </a:rPr>
              <a:t>- In cazul indicatiei Fw2, avem incluziuni oxidice de tip Al-Mg cu urme de K, Al (Al</a:t>
            </a:r>
            <a:r>
              <a:rPr lang="ro-RO" sz="1800" baseline="-25000" dirty="0">
                <a:effectLst/>
                <a:latin typeface="Times New Roman" panose="02020603050405020304" pitchFamily="18" charset="0"/>
                <a:ea typeface="Times New Roman" panose="02020603050405020304" pitchFamily="18" charset="0"/>
              </a:rPr>
              <a:t>2</a:t>
            </a:r>
            <a:r>
              <a:rPr lang="ro-RO" sz="1800" dirty="0">
                <a:effectLst/>
                <a:latin typeface="Times New Roman" panose="02020603050405020304" pitchFamily="18" charset="0"/>
                <a:ea typeface="Times New Roman" panose="02020603050405020304" pitchFamily="18" charset="0"/>
              </a:rPr>
              <a:t>O</a:t>
            </a:r>
            <a:r>
              <a:rPr lang="ro-RO" sz="1800" baseline="-25000" dirty="0">
                <a:effectLst/>
                <a:latin typeface="Times New Roman" panose="02020603050405020304" pitchFamily="18" charset="0"/>
                <a:ea typeface="Times New Roman" panose="02020603050405020304" pitchFamily="18" charset="0"/>
              </a:rPr>
              <a:t>3</a:t>
            </a:r>
            <a:r>
              <a:rPr lang="ro-RO" sz="1800" dirty="0">
                <a:effectLst/>
                <a:latin typeface="Times New Roman" panose="02020603050405020304" pitchFamily="18" charset="0"/>
                <a:ea typeface="Times New Roman" panose="02020603050405020304" pitchFamily="18" charset="0"/>
              </a:rPr>
              <a:t>) cu urme de K, Al-Mg-Ca si Al-Mg. Lipsa Zr si Si nu </a:t>
            </a:r>
            <a:r>
              <a:rPr lang="en-US" sz="1800" dirty="0" err="1">
                <a:effectLst/>
                <a:latin typeface="Times New Roman" panose="02020603050405020304" pitchFamily="18" charset="0"/>
                <a:ea typeface="Times New Roman" panose="02020603050405020304" pitchFamily="18" charset="0"/>
              </a:rPr>
              <a:t>confirma</a:t>
            </a:r>
            <a:r>
              <a:rPr lang="ro-RO" sz="1800" dirty="0">
                <a:effectLst/>
                <a:latin typeface="Times New Roman" panose="02020603050405020304" pitchFamily="18" charset="0"/>
                <a:ea typeface="Times New Roman" panose="02020603050405020304" pitchFamily="18" charset="0"/>
              </a:rPr>
              <a:t> o asociere cu caramida refractara, fapt ce indica o provenienta probabila din mortar si zgura. Prezenta K indica si o alta sursa posibila, de exemplu prafurile exoterme</a:t>
            </a:r>
            <a:r>
              <a:rPr lang="en-US" sz="1800" dirty="0">
                <a:effectLst/>
                <a:latin typeface="Times New Roman" panose="02020603050405020304" pitchFamily="18" charset="0"/>
                <a:ea typeface="Times New Roman" panose="02020603050405020304" pitchFamily="18" charset="0"/>
              </a:rPr>
              <a:t>.</a:t>
            </a:r>
          </a:p>
          <a:p>
            <a:pPr marL="0" marR="0">
              <a:lnSpc>
                <a:spcPct val="50000"/>
              </a:lnSpc>
              <a:spcBef>
                <a:spcPts val="0"/>
              </a:spcBef>
              <a:spcAft>
                <a:spcPts val="0"/>
              </a:spcAft>
            </a:pPr>
            <a:r>
              <a:rPr lang="ro-RO"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1376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B8C8C-9DB9-414B-8AFD-0FA1CD77BB94}"/>
              </a:ext>
            </a:extLst>
          </p:cNvPr>
          <p:cNvSpPr/>
          <p:nvPr/>
        </p:nvSpPr>
        <p:spPr>
          <a:xfrm>
            <a:off x="914400" y="1066801"/>
            <a:ext cx="3657600" cy="4648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362200" y="1600200"/>
            <a:ext cx="762000" cy="1558052"/>
          </a:xfrm>
          <a:prstGeom prst="ellipse">
            <a:avLst/>
          </a:prstGeom>
          <a:noFill/>
        </p:spPr>
        <p:txBody>
          <a:bodyPr wrap="square" rtlCol="0">
            <a:spAutoFit/>
          </a:bodyPr>
          <a:lstStyle/>
          <a:p>
            <a:pPr algn="ctr"/>
            <a:r>
              <a:rPr lang="en-US" sz="6600" dirty="0">
                <a:solidFill>
                  <a:srgbClr val="002060"/>
                </a:solidFill>
                <a:latin typeface="Roboto Black" panose="020B0604020202020204" charset="0"/>
                <a:ea typeface="Roboto Black" panose="020B0604020202020204" charset="0"/>
                <a:cs typeface="Roboto Black" panose="020B0604020202020204" charset="0"/>
              </a:rPr>
              <a:t>7</a:t>
            </a:r>
          </a:p>
        </p:txBody>
      </p:sp>
      <p:sp>
        <p:nvSpPr>
          <p:cNvPr id="4" name="Slide Number Placeholder 3"/>
          <p:cNvSpPr>
            <a:spLocks noGrp="1"/>
          </p:cNvSpPr>
          <p:nvPr>
            <p:ph type="sldNum" sz="quarter" idx="12"/>
          </p:nvPr>
        </p:nvSpPr>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24</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7" name="TextBox 6"/>
          <p:cNvSpPr txBox="1"/>
          <p:nvPr/>
        </p:nvSpPr>
        <p:spPr>
          <a:xfrm>
            <a:off x="1000125" y="3013501"/>
            <a:ext cx="3486150" cy="1200329"/>
          </a:xfrm>
          <a:prstGeom prst="rect">
            <a:avLst/>
          </a:prstGeom>
          <a:noFill/>
        </p:spPr>
        <p:txBody>
          <a:bodyPr wrap="square" rtlCol="0">
            <a:spAutoFit/>
          </a:bodyPr>
          <a:lstStyle>
            <a:defPPr>
              <a:defRPr lang="en-US"/>
            </a:defPPr>
            <a:lvl1pPr algn="ctr">
              <a:defRPr sz="4800">
                <a:solidFill>
                  <a:schemeClr val="tx1">
                    <a:lumMod val="65000"/>
                    <a:lumOff val="35000"/>
                  </a:schemeClr>
                </a:solidFill>
                <a:latin typeface="Roboto Black" panose="020B0604020202020204" charset="0"/>
                <a:ea typeface="Roboto Black" panose="020B0604020202020204" charset="0"/>
                <a:cs typeface="Roboto Black" panose="020B0604020202020204" charset="0"/>
              </a:defRPr>
            </a:lvl1pPr>
          </a:lstStyle>
          <a:p>
            <a:pPr algn="ctr">
              <a:spcBef>
                <a:spcPts val="1200"/>
              </a:spcBef>
              <a:spcAft>
                <a:spcPts val="1200"/>
              </a:spcAft>
            </a:pPr>
            <a:r>
              <a:rPr lang="it-IT" sz="1800" b="1" kern="0" dirty="0">
                <a:solidFill>
                  <a:srgbClr val="002060"/>
                </a:solidFill>
                <a:effectLst/>
                <a:latin typeface="Times New Roman" panose="02020603050405020304" pitchFamily="18" charset="0"/>
              </a:rPr>
              <a:t>EVALUAREA IMAGINILOR ULTRASONICE SPECTRALE PRIN PROCESARE CU RETELE NEURONALE</a:t>
            </a:r>
            <a:endParaRPr lang="ro-RO" sz="2400" b="1" kern="0" dirty="0">
              <a:solidFill>
                <a:srgbClr val="002060"/>
              </a:solidFill>
              <a:effectLst/>
              <a:latin typeface="Times New Roman" panose="02020603050405020304" pitchFamily="18" charset="0"/>
            </a:endParaRPr>
          </a:p>
        </p:txBody>
      </p:sp>
    </p:spTree>
    <p:extLst>
      <p:ext uri="{BB962C8B-B14F-4D97-AF65-F5344CB8AC3E}">
        <p14:creationId xmlns:p14="http://schemas.microsoft.com/office/powerpoint/2010/main" val="2348072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362200" y="1600200"/>
            <a:ext cx="762000" cy="1558052"/>
          </a:xfrm>
          <a:prstGeom prst="ellipse">
            <a:avLst/>
          </a:prstGeom>
          <a:noFill/>
        </p:spPr>
        <p:txBody>
          <a:bodyPr wrap="square" rtlCol="0">
            <a:spAutoFit/>
          </a:bodyPr>
          <a:lstStyle/>
          <a:p>
            <a:pPr algn="ctr"/>
            <a:r>
              <a:rPr lang="en-US" sz="6600" dirty="0">
                <a:solidFill>
                  <a:srgbClr val="002060"/>
                </a:solidFill>
                <a:latin typeface="Roboto Black" panose="020B0604020202020204" charset="0"/>
                <a:ea typeface="Roboto Black" panose="020B0604020202020204" charset="0"/>
                <a:cs typeface="Roboto Black" panose="020B0604020202020204" charset="0"/>
              </a:rPr>
              <a:t>7</a:t>
            </a:r>
          </a:p>
        </p:txBody>
      </p:sp>
      <p:sp>
        <p:nvSpPr>
          <p:cNvPr id="4" name="Slide Number Placeholder 3"/>
          <p:cNvSpPr>
            <a:spLocks noGrp="1"/>
          </p:cNvSpPr>
          <p:nvPr>
            <p:ph type="sldNum" sz="quarter" idx="12"/>
          </p:nvPr>
        </p:nvSpPr>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25</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2D1585D-2D87-4045-7845-899F5E6F2D12}"/>
              </a:ext>
            </a:extLst>
          </p:cNvPr>
          <p:cNvPicPr>
            <a:picLocks noChangeAspect="1"/>
          </p:cNvPicPr>
          <p:nvPr/>
        </p:nvPicPr>
        <p:blipFill>
          <a:blip r:embed="rId2"/>
          <a:stretch>
            <a:fillRect/>
          </a:stretch>
        </p:blipFill>
        <p:spPr>
          <a:xfrm>
            <a:off x="177800" y="862657"/>
            <a:ext cx="5994400" cy="4968608"/>
          </a:xfrm>
          <a:prstGeom prst="rect">
            <a:avLst/>
          </a:prstGeom>
        </p:spPr>
      </p:pic>
      <p:sp>
        <p:nvSpPr>
          <p:cNvPr id="6" name="TextBox 5">
            <a:extLst>
              <a:ext uri="{FF2B5EF4-FFF2-40B4-BE49-F238E27FC236}">
                <a16:creationId xmlns:a16="http://schemas.microsoft.com/office/drawing/2014/main" id="{BCCDE552-B4BB-F1D7-4384-D4DDD77B7585}"/>
              </a:ext>
            </a:extLst>
          </p:cNvPr>
          <p:cNvSpPr txBox="1"/>
          <p:nvPr/>
        </p:nvSpPr>
        <p:spPr>
          <a:xfrm>
            <a:off x="152400" y="457200"/>
            <a:ext cx="8534400" cy="369332"/>
          </a:xfrm>
          <a:prstGeom prst="rect">
            <a:avLst/>
          </a:prstGeom>
          <a:noFill/>
        </p:spPr>
        <p:txBody>
          <a:bodyPr wrap="square" rtlCol="0">
            <a:spAutoFit/>
          </a:bodyPr>
          <a:lstStyle/>
          <a:p>
            <a:pPr>
              <a:spcBef>
                <a:spcPts val="1200"/>
              </a:spcBef>
              <a:spcAft>
                <a:spcPts val="1200"/>
              </a:spcAft>
            </a:pPr>
            <a:r>
              <a:rPr lang="it-IT" b="1" kern="0" dirty="0">
                <a:solidFill>
                  <a:schemeClr val="bg1">
                    <a:lumMod val="50000"/>
                  </a:schemeClr>
                </a:solidFill>
                <a:effectLst/>
                <a:latin typeface="Times New Roman" panose="02020603050405020304" pitchFamily="18" charset="0"/>
              </a:rPr>
              <a:t>Evaluarea imaginilor ultrasonice spectrale prin procesare cu retele neuronale</a:t>
            </a:r>
          </a:p>
        </p:txBody>
      </p:sp>
      <p:sp>
        <p:nvSpPr>
          <p:cNvPr id="9" name="TextBox 8">
            <a:extLst>
              <a:ext uri="{FF2B5EF4-FFF2-40B4-BE49-F238E27FC236}">
                <a16:creationId xmlns:a16="http://schemas.microsoft.com/office/drawing/2014/main" id="{24C89AE0-7063-DB89-13D7-581C42A0A6DE}"/>
              </a:ext>
            </a:extLst>
          </p:cNvPr>
          <p:cNvSpPr txBox="1"/>
          <p:nvPr/>
        </p:nvSpPr>
        <p:spPr>
          <a:xfrm>
            <a:off x="266700" y="5831265"/>
            <a:ext cx="5715000" cy="584775"/>
          </a:xfrm>
          <a:prstGeom prst="rect">
            <a:avLst/>
          </a:prstGeom>
          <a:noFill/>
        </p:spPr>
        <p:txBody>
          <a:bodyPr wrap="square">
            <a:spAutoFit/>
          </a:bodyPr>
          <a:lstStyle/>
          <a:p>
            <a:pPr marL="0" marR="0" algn="just">
              <a:spcBef>
                <a:spcPts val="0"/>
              </a:spcBef>
              <a:spcAft>
                <a:spcPts val="0"/>
              </a:spcAft>
            </a:pPr>
            <a:r>
              <a:rPr lang="ro-RO" sz="1600" b="1" i="1" dirty="0">
                <a:effectLst/>
                <a:latin typeface="Times New Roman" panose="02020603050405020304" pitchFamily="18" charset="0"/>
                <a:ea typeface="Times New Roman" panose="02020603050405020304" pitchFamily="18" charset="0"/>
              </a:rPr>
              <a:t>Reprezentare schematica a procesului de instruire (antrenare) </a:t>
            </a:r>
            <a:endParaRPr lang="en-US" sz="1600" b="1" i="1"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600" b="1" i="1" dirty="0">
                <a:latin typeface="Times New Roman" panose="02020603050405020304" pitchFamily="18" charset="0"/>
                <a:ea typeface="Times New Roman" panose="02020603050405020304" pitchFamily="18" charset="0"/>
              </a:rPr>
              <a:t>a </a:t>
            </a:r>
            <a:r>
              <a:rPr lang="ro-RO" sz="1600" b="1" i="1" dirty="0">
                <a:effectLst/>
                <a:latin typeface="Times New Roman" panose="02020603050405020304" pitchFamily="18" charset="0"/>
                <a:ea typeface="Times New Roman" panose="02020603050405020304" pitchFamily="18" charset="0"/>
              </a:rPr>
              <a:t>unei retele neuronale </a:t>
            </a:r>
            <a:r>
              <a:rPr lang="ro-RO" sz="1600" b="1" dirty="0">
                <a:effectLst/>
                <a:latin typeface="Times New Roman" panose="02020603050405020304" pitchFamily="18" charset="0"/>
                <a:ea typeface="Times New Roman" panose="02020603050405020304" pitchFamily="18" charset="0"/>
              </a:rPr>
              <a:t>in scopul procesarii datelor ultrasonice</a:t>
            </a:r>
            <a:endParaRPr lang="en-US" sz="1600" b="1" dirty="0"/>
          </a:p>
        </p:txBody>
      </p:sp>
      <p:sp>
        <p:nvSpPr>
          <p:cNvPr id="10" name="TextBox 9">
            <a:extLst>
              <a:ext uri="{FF2B5EF4-FFF2-40B4-BE49-F238E27FC236}">
                <a16:creationId xmlns:a16="http://schemas.microsoft.com/office/drawing/2014/main" id="{76717A12-44C9-D8D0-EA1B-0A049D2D4BBA}"/>
              </a:ext>
            </a:extLst>
          </p:cNvPr>
          <p:cNvSpPr txBox="1"/>
          <p:nvPr/>
        </p:nvSpPr>
        <p:spPr>
          <a:xfrm>
            <a:off x="5943600" y="865295"/>
            <a:ext cx="2987568" cy="5139869"/>
          </a:xfrm>
          <a:prstGeom prst="rect">
            <a:avLst/>
          </a:prstGeom>
          <a:noFill/>
        </p:spPr>
        <p:txBody>
          <a:bodyPr wrap="square" rtlCol="0">
            <a:spAutoFit/>
          </a:bodyPr>
          <a:lstStyle/>
          <a:p>
            <a:pPr marL="0" marR="0" algn="just">
              <a:spcBef>
                <a:spcPts val="0"/>
              </a:spcBef>
              <a:spcAft>
                <a:spcPts val="0"/>
              </a:spcAft>
            </a:pPr>
            <a:r>
              <a:rPr lang="ro-RO" sz="1800" dirty="0">
                <a:effectLst/>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Presupune</a:t>
            </a:r>
            <a:r>
              <a:rPr lang="en-US" dirty="0">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genera</a:t>
            </a:r>
            <a:r>
              <a:rPr lang="en-US" sz="1800" dirty="0">
                <a:effectLst/>
                <a:latin typeface="Times New Roman" panose="02020603050405020304" pitchFamily="18" charset="0"/>
                <a:ea typeface="Times New Roman" panose="02020603050405020304" pitchFamily="18" charset="0"/>
              </a:rPr>
              <a:t>rea de</a:t>
            </a:r>
            <a:r>
              <a:rPr lang="ro-RO" sz="1800" dirty="0">
                <a:effectLst/>
                <a:latin typeface="Times New Roman" panose="02020603050405020304" pitchFamily="18" charset="0"/>
                <a:ea typeface="Times New Roman" panose="02020603050405020304" pitchFamily="18" charset="0"/>
              </a:rPr>
              <a:t> functii spectrale de raspuns pentru instruirea retelelor neuronale</a:t>
            </a:r>
            <a:r>
              <a:rPr lang="en-US" dirty="0">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utilizand:</a:t>
            </a:r>
            <a:endParaRPr lang="en-US" sz="1800" dirty="0">
              <a:effectLst/>
              <a:latin typeface="Times New Roman" panose="02020603050405020304" pitchFamily="18" charset="0"/>
              <a:ea typeface="Times New Roman" panose="02020603050405020304" pitchFamily="18" charset="0"/>
            </a:endParaRPr>
          </a:p>
          <a:p>
            <a:pPr marL="285750" marR="0" indent="-285750" algn="just">
              <a:spcBef>
                <a:spcPts val="0"/>
              </a:spcBef>
              <a:spcAft>
                <a:spcPts val="0"/>
              </a:spcAft>
              <a:buFontTx/>
              <a:buChar char="-"/>
            </a:pPr>
            <a:r>
              <a:rPr lang="ro-RO" sz="1600" dirty="0">
                <a:effectLst/>
                <a:latin typeface="Times New Roman" panose="02020603050405020304" pitchFamily="18" charset="0"/>
                <a:ea typeface="Times New Roman" panose="02020603050405020304" pitchFamily="18" charset="0"/>
              </a:rPr>
              <a:t>o functie</a:t>
            </a:r>
            <a:r>
              <a:rPr lang="ro-RO" sz="1600" b="1" dirty="0">
                <a:effectLst/>
                <a:latin typeface="Times New Roman" panose="02020603050405020304" pitchFamily="18" charset="0"/>
                <a:ea typeface="Times New Roman" panose="02020603050405020304" pitchFamily="18" charset="0"/>
              </a:rPr>
              <a:t> calculata</a:t>
            </a:r>
            <a:r>
              <a:rPr lang="ro-RO" sz="1600" dirty="0">
                <a:effectLst/>
                <a:latin typeface="Times New Roman" panose="02020603050405020304" pitchFamily="18" charset="0"/>
                <a:ea typeface="Times New Roman" panose="02020603050405020304" pitchFamily="18" charset="0"/>
              </a:rPr>
              <a:t>, pentru</a:t>
            </a:r>
            <a:r>
              <a:rPr lang="en-US" sz="1600" dirty="0">
                <a:effectLst/>
                <a:latin typeface="Times New Roman" panose="02020603050405020304" pitchFamily="18" charset="0"/>
                <a:ea typeface="Times New Roman" panose="02020603050405020304" pitchFamily="18" charset="0"/>
              </a:rPr>
              <a:t> </a:t>
            </a:r>
            <a:r>
              <a:rPr lang="ro-RO" sz="1600" dirty="0">
                <a:effectLst/>
                <a:latin typeface="Times New Roman" panose="02020603050405020304" pitchFamily="18" charset="0"/>
                <a:ea typeface="Times New Roman" panose="02020603050405020304" pitchFamily="18" charset="0"/>
              </a:rPr>
              <a:t>descrierea interacti</a:t>
            </a:r>
            <a:r>
              <a:rPr lang="en-US" sz="1600" dirty="0" err="1">
                <a:effectLst/>
                <a:latin typeface="Times New Roman" panose="02020603050405020304" pitchFamily="18" charset="0"/>
                <a:ea typeface="Times New Roman" panose="02020603050405020304" pitchFamily="18" charset="0"/>
              </a:rPr>
              <a:t>unii</a:t>
            </a:r>
            <a:r>
              <a:rPr lang="ro-RO" sz="1600" dirty="0">
                <a:effectLst/>
                <a:latin typeface="Times New Roman" panose="02020603050405020304" pitchFamily="18" charset="0"/>
                <a:ea typeface="Times New Roman" panose="02020603050405020304" pitchFamily="18" charset="0"/>
              </a:rPr>
              <a:t> unei unde plane monocromatice cu o discontinuitate cu structura geometrica  si  proprietati</a:t>
            </a:r>
            <a:r>
              <a:rPr lang="en-US" sz="1600" dirty="0">
                <a:effectLst/>
                <a:latin typeface="Times New Roman" panose="02020603050405020304" pitchFamily="18" charset="0"/>
                <a:ea typeface="Times New Roman" panose="02020603050405020304" pitchFamily="18" charset="0"/>
              </a:rPr>
              <a:t> </a:t>
            </a:r>
            <a:r>
              <a:rPr lang="ro-RO" sz="1600" dirty="0">
                <a:effectLst/>
                <a:latin typeface="Times New Roman" panose="02020603050405020304" pitchFamily="18" charset="0"/>
                <a:ea typeface="Times New Roman" panose="02020603050405020304" pitchFamily="18" charset="0"/>
              </a:rPr>
              <a:t>acustice  cunoscute</a:t>
            </a:r>
            <a:r>
              <a:rPr lang="en-US" sz="1600" dirty="0">
                <a:effectLst/>
                <a:latin typeface="Times New Roman" panose="02020603050405020304" pitchFamily="18" charset="0"/>
                <a:ea typeface="Times New Roman" panose="02020603050405020304" pitchFamily="18" charset="0"/>
              </a:rPr>
              <a:t>, </a:t>
            </a:r>
            <a:r>
              <a:rPr lang="ro-RO" sz="1600" dirty="0">
                <a:effectLst/>
                <a:latin typeface="Times New Roman" panose="02020603050405020304" pitchFamily="18" charset="0"/>
                <a:ea typeface="Times New Roman" panose="02020603050405020304" pitchFamily="18" charset="0"/>
              </a:rPr>
              <a:t>pastrand, frecventa f=</a:t>
            </a:r>
            <a:r>
              <a:rPr lang="ro-RO" sz="1600" dirty="0">
                <a:effectLst/>
                <a:latin typeface="Times New Roman" panose="02020603050405020304" pitchFamily="18" charset="0"/>
                <a:ea typeface="Times New Roman" panose="02020603050405020304" pitchFamily="18" charset="0"/>
                <a:sym typeface="Symbol" panose="05050102010706020507" pitchFamily="18" charset="2"/>
              </a:rPr>
              <a:t></a:t>
            </a:r>
            <a:r>
              <a:rPr lang="ro-RO" sz="1600" dirty="0">
                <a:effectLst/>
                <a:latin typeface="Times New Roman" panose="02020603050405020304" pitchFamily="18" charset="0"/>
                <a:ea typeface="Times New Roman" panose="02020603050405020304" pitchFamily="18" charset="0"/>
              </a:rPr>
              <a:t>/2</a:t>
            </a:r>
            <a:r>
              <a:rPr lang="ro-RO" sz="1600" dirty="0">
                <a:effectLst/>
                <a:latin typeface="Times New Roman" panose="02020603050405020304" pitchFamily="18" charset="0"/>
                <a:ea typeface="Times New Roman" panose="02020603050405020304" pitchFamily="18" charset="0"/>
                <a:sym typeface="Symbol" panose="05050102010706020507" pitchFamily="18" charset="2"/>
              </a:rPr>
              <a:t></a:t>
            </a:r>
            <a:r>
              <a:rPr lang="ro-RO" sz="1600" dirty="0">
                <a:effectLst/>
                <a:latin typeface="Times New Roman" panose="02020603050405020304" pitchFamily="18" charset="0"/>
                <a:ea typeface="Times New Roman" panose="02020603050405020304" pitchFamily="18" charset="0"/>
              </a:rPr>
              <a:t> ca parametru</a:t>
            </a:r>
            <a:endParaRPr lang="en-US" sz="1600" dirty="0">
              <a:latin typeface="Times New Roman" panose="02020603050405020304" pitchFamily="18" charset="0"/>
              <a:ea typeface="Times New Roman" panose="02020603050405020304" pitchFamily="18" charset="0"/>
            </a:endParaRPr>
          </a:p>
          <a:p>
            <a:pPr marR="0" algn="just">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285750" marR="0" indent="-285750" algn="just">
              <a:spcBef>
                <a:spcPts val="0"/>
              </a:spcBef>
              <a:spcAft>
                <a:spcPts val="0"/>
              </a:spcAft>
              <a:buFontTx/>
              <a:buChar char="-"/>
            </a:pPr>
            <a:r>
              <a:rPr lang="en-US" sz="1600" dirty="0">
                <a:effectLst/>
                <a:latin typeface="Times New Roman" panose="02020603050405020304" pitchFamily="18" charset="0"/>
                <a:ea typeface="Times New Roman" panose="02020603050405020304" pitchFamily="18" charset="0"/>
              </a:rPr>
              <a:t>un </a:t>
            </a:r>
            <a:r>
              <a:rPr lang="en-US" sz="1600" dirty="0" err="1">
                <a:effectLst/>
                <a:latin typeface="Times New Roman" panose="02020603050405020304" pitchFamily="18" charset="0"/>
                <a:ea typeface="Times New Roman" panose="02020603050405020304" pitchFamily="18" charset="0"/>
              </a:rPr>
              <a:t>raspuns</a:t>
            </a:r>
            <a:r>
              <a:rPr lang="en-US" sz="1600" dirty="0">
                <a:latin typeface="Times New Roman" panose="02020603050405020304" pitchFamily="18" charset="0"/>
                <a:ea typeface="Times New Roman" panose="02020603050405020304" pitchFamily="18" charset="0"/>
              </a:rPr>
              <a:t> </a:t>
            </a:r>
            <a:r>
              <a:rPr lang="ro-RO" sz="1600" dirty="0">
                <a:effectLst/>
                <a:latin typeface="Times New Roman" panose="02020603050405020304" pitchFamily="18" charset="0"/>
                <a:ea typeface="Times New Roman" panose="02020603050405020304" pitchFamily="18" charset="0"/>
              </a:rPr>
              <a:t>spectral </a:t>
            </a:r>
            <a:r>
              <a:rPr lang="ro-RO" sz="1600" b="1" dirty="0">
                <a:effectLst/>
                <a:latin typeface="Times New Roman" panose="02020603050405020304" pitchFamily="18" charset="0"/>
                <a:ea typeface="Times New Roman" panose="02020603050405020304" pitchFamily="18" charset="0"/>
              </a:rPr>
              <a:t>determinat experimental</a:t>
            </a:r>
            <a:r>
              <a:rPr lang="ro-RO" sz="1600" dirty="0">
                <a:effectLst/>
                <a:latin typeface="Times New Roman" panose="02020603050405020304" pitchFamily="18" charset="0"/>
                <a:ea typeface="Times New Roman" panose="02020603050405020304" pitchFamily="18" charset="0"/>
              </a:rPr>
              <a:t>, pentru un fascicol </a:t>
            </a:r>
            <a:r>
              <a:rPr lang="en-US" sz="1600" dirty="0">
                <a:effectLst/>
                <a:latin typeface="Times New Roman" panose="02020603050405020304" pitchFamily="18" charset="0"/>
                <a:ea typeface="Times New Roman" panose="02020603050405020304" pitchFamily="18" charset="0"/>
              </a:rPr>
              <a:t>ultrasonic </a:t>
            </a:r>
            <a:r>
              <a:rPr lang="ro-RO" sz="1600" dirty="0">
                <a:effectLst/>
                <a:latin typeface="Times New Roman" panose="02020603050405020304" pitchFamily="18" charset="0"/>
                <a:ea typeface="Times New Roman" panose="02020603050405020304" pitchFamily="18" charset="0"/>
              </a:rPr>
              <a:t>avand o anumita distributie spatiala de energie acustica si de frecvent</a:t>
            </a:r>
            <a:r>
              <a:rPr lang="en-US" sz="1600" dirty="0">
                <a:effectLst/>
                <a:latin typeface="Times New Roman" panose="02020603050405020304" pitchFamily="18" charset="0"/>
                <a:ea typeface="Times New Roman" panose="02020603050405020304" pitchFamily="18" charset="0"/>
              </a:rPr>
              <a:t>e</a:t>
            </a:r>
            <a:r>
              <a:rPr lang="ro-RO" sz="1600" dirty="0">
                <a:effectLst/>
                <a:latin typeface="Times New Roman" panose="02020603050405020304" pitchFamily="18" charset="0"/>
                <a:ea typeface="Times New Roman" panose="02020603050405020304" pitchFamily="18" charset="0"/>
              </a:rPr>
              <a:t>, intr-o geometrie simpla (incidenta normala pe o proba cu fete plan paralele).</a:t>
            </a:r>
            <a:endParaRPr lang="it-IT" sz="1600" b="1" kern="0" dirty="0">
              <a:solidFill>
                <a:schemeClr val="bg1">
                  <a:lumMod val="50000"/>
                </a:schemeClr>
              </a:solidFill>
              <a:effectLst/>
              <a:latin typeface="Times New Roman" panose="02020603050405020304" pitchFamily="18" charset="0"/>
            </a:endParaRPr>
          </a:p>
        </p:txBody>
      </p:sp>
    </p:spTree>
    <p:extLst>
      <p:ext uri="{BB962C8B-B14F-4D97-AF65-F5344CB8AC3E}">
        <p14:creationId xmlns:p14="http://schemas.microsoft.com/office/powerpoint/2010/main" val="421047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76DB38-D392-4962-B81A-43018D66951C}"/>
              </a:ext>
            </a:extLst>
          </p:cNvPr>
          <p:cNvGrpSpPr/>
          <p:nvPr/>
        </p:nvGrpSpPr>
        <p:grpSpPr>
          <a:xfrm>
            <a:off x="-1319" y="254777"/>
            <a:ext cx="9155458" cy="909418"/>
            <a:chOff x="-1319" y="254777"/>
            <a:chExt cx="9155458" cy="909418"/>
          </a:xfrm>
        </p:grpSpPr>
        <p:sp>
          <p:nvSpPr>
            <p:cNvPr id="5" name="TextBox 4">
              <a:extLst>
                <a:ext uri="{FF2B5EF4-FFF2-40B4-BE49-F238E27FC236}">
                  <a16:creationId xmlns:a16="http://schemas.microsoft.com/office/drawing/2014/main" id="{6D98660B-D457-4CF0-B407-B928D04325D8}"/>
                </a:ext>
              </a:extLst>
            </p:cNvPr>
            <p:cNvSpPr txBox="1"/>
            <p:nvPr/>
          </p:nvSpPr>
          <p:spPr>
            <a:xfrm>
              <a:off x="10139" y="517864"/>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Prelucrarea</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rezultatelor</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cu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retele</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neuronale</a:t>
              </a:r>
              <a:endPar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F2145719-F917-440A-B443-871B5845056B}"/>
                </a:ext>
              </a:extLst>
            </p:cNvPr>
            <p:cNvSpPr txBox="1"/>
            <p:nvPr/>
          </p:nvSpPr>
          <p:spPr>
            <a:xfrm>
              <a:off x="-1319" y="254777"/>
              <a:ext cx="9144000" cy="369332"/>
            </a:xfrm>
            <a:prstGeom prst="rect">
              <a:avLst/>
            </a:prstGeom>
            <a:noFill/>
          </p:spPr>
          <p:txBody>
            <a:bodyPr wrap="square" rtlCol="0">
              <a:spAutoFit/>
            </a:bodyPr>
            <a:lstStyle/>
            <a:p>
              <a:pPr>
                <a:spcBef>
                  <a:spcPts val="1200"/>
                </a:spcBef>
                <a:spcAft>
                  <a:spcPts val="1200"/>
                </a:spcAft>
              </a:pPr>
              <a:r>
                <a:rPr lang="it-IT" b="1" kern="0" dirty="0">
                  <a:solidFill>
                    <a:schemeClr val="bg1">
                      <a:lumMod val="50000"/>
                    </a:schemeClr>
                  </a:solidFill>
                  <a:effectLst/>
                  <a:latin typeface="Times New Roman" panose="02020603050405020304" pitchFamily="18" charset="0"/>
                </a:rPr>
                <a:t>Evaluarea imaginilor ultrasonice spectrale prin procesare cu retele neuronale</a:t>
              </a:r>
            </a:p>
          </p:txBody>
        </p:sp>
      </p:grpSp>
      <p:sp>
        <p:nvSpPr>
          <p:cNvPr id="7" name="Slide Number Placeholder 3">
            <a:extLst>
              <a:ext uri="{FF2B5EF4-FFF2-40B4-BE49-F238E27FC236}">
                <a16:creationId xmlns:a16="http://schemas.microsoft.com/office/drawing/2014/main" id="{4761685D-39D5-460F-BB0C-A9255B194928}"/>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26</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10" name="Rectangle 2">
            <a:extLst>
              <a:ext uri="{FF2B5EF4-FFF2-40B4-BE49-F238E27FC236}">
                <a16:creationId xmlns:a16="http://schemas.microsoft.com/office/drawing/2014/main" id="{28965791-5F0E-AA08-CE3A-E630B2FD9DE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pic>
        <p:nvPicPr>
          <p:cNvPr id="3" name="Picture 2">
            <a:extLst>
              <a:ext uri="{FF2B5EF4-FFF2-40B4-BE49-F238E27FC236}">
                <a16:creationId xmlns:a16="http://schemas.microsoft.com/office/drawing/2014/main" id="{4D95D826-7A05-1F88-649C-4666B9A08829}"/>
              </a:ext>
            </a:extLst>
          </p:cNvPr>
          <p:cNvPicPr>
            <a:picLocks noChangeAspect="1"/>
          </p:cNvPicPr>
          <p:nvPr/>
        </p:nvPicPr>
        <p:blipFill>
          <a:blip r:embed="rId3"/>
          <a:stretch>
            <a:fillRect/>
          </a:stretch>
        </p:blipFill>
        <p:spPr>
          <a:xfrm>
            <a:off x="152400" y="1231723"/>
            <a:ext cx="4133850" cy="5489753"/>
          </a:xfrm>
          <a:prstGeom prst="rect">
            <a:avLst/>
          </a:prstGeom>
        </p:spPr>
      </p:pic>
      <p:sp>
        <p:nvSpPr>
          <p:cNvPr id="12" name="TextBox 11">
            <a:extLst>
              <a:ext uri="{FF2B5EF4-FFF2-40B4-BE49-F238E27FC236}">
                <a16:creationId xmlns:a16="http://schemas.microsoft.com/office/drawing/2014/main" id="{249AAC81-B626-ECD1-18FE-65EB86EF2FC3}"/>
              </a:ext>
            </a:extLst>
          </p:cNvPr>
          <p:cNvSpPr txBox="1"/>
          <p:nvPr/>
        </p:nvSpPr>
        <p:spPr>
          <a:xfrm>
            <a:off x="4363974" y="1231723"/>
            <a:ext cx="4664412" cy="2446824"/>
          </a:xfrm>
          <a:prstGeom prst="rect">
            <a:avLst/>
          </a:prstGeom>
          <a:noFill/>
        </p:spPr>
        <p:txBody>
          <a:bodyPr wrap="square">
            <a:spAutoFit/>
          </a:bodyPr>
          <a:lstStyle/>
          <a:p>
            <a:pPr marL="285750" indent="-285750">
              <a:buFont typeface="Arial" panose="020B0604020202020204" pitchFamily="34" charset="0"/>
              <a:buChar char="•"/>
            </a:pPr>
            <a:r>
              <a:rPr lang="ro-RO" sz="1700" dirty="0">
                <a:latin typeface="Times New Roman" panose="02020603050405020304" pitchFamily="18" charset="0"/>
                <a:cs typeface="Times New Roman" panose="02020603050405020304" pitchFamily="18" charset="0"/>
              </a:rPr>
              <a:t>S-au efectuat teste de procesare neuronala a doua categorii de date ultrasonice:</a:t>
            </a:r>
          </a:p>
          <a:p>
            <a:pPr marL="742950" lvl="1" indent="-285750">
              <a:buFont typeface="Arial" panose="020B0604020202020204" pitchFamily="34" charset="0"/>
              <a:buChar char="•"/>
            </a:pPr>
            <a:r>
              <a:rPr lang="ro-RO" sz="1700" dirty="0">
                <a:latin typeface="Times New Roman" panose="02020603050405020304" pitchFamily="18" charset="0"/>
                <a:cs typeface="Times New Roman" panose="02020603050405020304" pitchFamily="18" charset="0"/>
              </a:rPr>
              <a:t>Date spectrale punctuale,</a:t>
            </a:r>
            <a:r>
              <a:rPr lang="en-US" sz="1700" dirty="0">
                <a:latin typeface="Times New Roman" panose="02020603050405020304" pitchFamily="18" charset="0"/>
                <a:cs typeface="Times New Roman" panose="02020603050405020304" pitchFamily="18" charset="0"/>
              </a:rPr>
              <a:t> </a:t>
            </a:r>
            <a:r>
              <a:rPr lang="ro-RO" sz="1700" dirty="0" err="1">
                <a:latin typeface="Times New Roman" panose="02020603050405020304" pitchFamily="18" charset="0"/>
                <a:cs typeface="Times New Roman" panose="02020603050405020304" pitchFamily="18" charset="0"/>
              </a:rPr>
              <a:t>obtinute</a:t>
            </a:r>
            <a:r>
              <a:rPr lang="ro-RO" sz="1700" dirty="0">
                <a:latin typeface="Times New Roman" panose="02020603050405020304" pitchFamily="18" charset="0"/>
                <a:cs typeface="Times New Roman" panose="02020603050405020304" pitchFamily="18" charset="0"/>
              </a:rPr>
              <a:t> prin analiza in frecventa a ecourilor de fund in </a:t>
            </a:r>
            <a:r>
              <a:rPr lang="ro-RO" sz="1700" dirty="0" err="1">
                <a:latin typeface="Times New Roman" panose="02020603050405020304" pitchFamily="18" charset="0"/>
                <a:cs typeface="Times New Roman" panose="02020603050405020304" pitchFamily="18" charset="0"/>
              </a:rPr>
              <a:t>pozitia</a:t>
            </a:r>
            <a:r>
              <a:rPr lang="ro-RO" sz="1700" dirty="0">
                <a:latin typeface="Times New Roman" panose="02020603050405020304" pitchFamily="18" charset="0"/>
                <a:cs typeface="Times New Roman" panose="02020603050405020304" pitchFamily="18" charset="0"/>
              </a:rPr>
              <a:t> in care amplitudinea ecourilor de defect este maxima (pentru fiecare defect). </a:t>
            </a:r>
            <a:endParaRPr lang="en-US" sz="17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ro-RO" sz="1700" dirty="0">
                <a:latin typeface="Times New Roman" panose="02020603050405020304" pitchFamily="18" charset="0"/>
                <a:cs typeface="Times New Roman" panose="02020603050405020304" pitchFamily="18" charset="0"/>
              </a:rPr>
              <a:t>Date spectrale obtinute prin scanarea liniara (circumferentiala) a defectelor cu cap semisferic</a:t>
            </a:r>
            <a:r>
              <a:rPr lang="en-US" sz="1700" dirty="0">
                <a:latin typeface="Times New Roman" panose="02020603050405020304" pitchFamily="18" charset="0"/>
                <a:cs typeface="Times New Roman" panose="02020603050405020304" pitchFamily="18" charset="0"/>
              </a:rPr>
              <a:t>.</a:t>
            </a:r>
            <a:endParaRPr lang="ro-RO" sz="17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958F3B8-E771-2A51-CC05-331204973DE7}"/>
              </a:ext>
            </a:extLst>
          </p:cNvPr>
          <p:cNvSpPr txBox="1"/>
          <p:nvPr/>
        </p:nvSpPr>
        <p:spPr>
          <a:xfrm>
            <a:off x="4327188" y="3875067"/>
            <a:ext cx="4664412" cy="2185214"/>
          </a:xfrm>
          <a:prstGeom prst="rect">
            <a:avLst/>
          </a:prstGeom>
          <a:noFill/>
        </p:spPr>
        <p:txBody>
          <a:bodyPr wrap="square">
            <a:spAutoFit/>
          </a:bodyPr>
          <a:lstStyle/>
          <a:p>
            <a:pPr marL="285750" indent="-285750" algn="just">
              <a:buFont typeface="Arial" panose="020B0604020202020204" pitchFamily="34" charset="0"/>
              <a:buChar char="•"/>
            </a:pPr>
            <a:r>
              <a:rPr lang="ro-RO" sz="1700" dirty="0">
                <a:latin typeface="Times New Roman" panose="02020603050405020304" pitchFamily="18" charset="0"/>
                <a:cs typeface="Times New Roman" panose="02020603050405020304" pitchFamily="18" charset="0"/>
              </a:rPr>
              <a:t>Urmare a studiilor privind procesarea cu </a:t>
            </a:r>
            <a:r>
              <a:rPr lang="ro-RO" sz="1700" dirty="0" err="1">
                <a:latin typeface="Times New Roman" panose="02020603050405020304" pitchFamily="18" charset="0"/>
                <a:cs typeface="Times New Roman" panose="02020603050405020304" pitchFamily="18" charset="0"/>
              </a:rPr>
              <a:t>retele</a:t>
            </a:r>
            <a:r>
              <a:rPr lang="ro-RO" sz="1700" dirty="0">
                <a:latin typeface="Times New Roman" panose="02020603050405020304" pitchFamily="18" charset="0"/>
                <a:cs typeface="Times New Roman" panose="02020603050405020304" pitchFamily="18" charset="0"/>
              </a:rPr>
              <a:t> neuronale a datelor ultrasonice, s-a constatat ca </a:t>
            </a:r>
            <a:r>
              <a:rPr lang="ro-RO" sz="1700" dirty="0" err="1">
                <a:latin typeface="Times New Roman" panose="02020603050405020304" pitchFamily="18" charset="0"/>
                <a:cs typeface="Times New Roman" panose="02020603050405020304" pitchFamily="18" charset="0"/>
              </a:rPr>
              <a:t>acuratetea</a:t>
            </a:r>
            <a:r>
              <a:rPr lang="ro-RO" sz="1700" dirty="0">
                <a:latin typeface="Times New Roman" panose="02020603050405020304" pitchFamily="18" charset="0"/>
                <a:cs typeface="Times New Roman" panose="02020603050405020304" pitchFamily="18" charset="0"/>
              </a:rPr>
              <a:t> </a:t>
            </a:r>
            <a:r>
              <a:rPr lang="ro-RO" sz="1700" dirty="0" err="1">
                <a:latin typeface="Times New Roman" panose="02020603050405020304" pitchFamily="18" charset="0"/>
                <a:cs typeface="Times New Roman" panose="02020603050405020304" pitchFamily="18" charset="0"/>
              </a:rPr>
              <a:t>evaluarii</a:t>
            </a:r>
            <a:r>
              <a:rPr lang="ro-RO" sz="1700" dirty="0">
                <a:latin typeface="Times New Roman" panose="02020603050405020304" pitchFamily="18" charset="0"/>
                <a:cs typeface="Times New Roman" panose="02020603050405020304" pitchFamily="18" charset="0"/>
              </a:rPr>
              <a:t> diametrelor </a:t>
            </a:r>
            <a:r>
              <a:rPr lang="ro-RO" sz="1700" dirty="0" err="1">
                <a:latin typeface="Times New Roman" panose="02020603050405020304" pitchFamily="18" charset="0"/>
                <a:cs typeface="Times New Roman" panose="02020603050405020304" pitchFamily="18" charset="0"/>
              </a:rPr>
              <a:t>gaurilor</a:t>
            </a:r>
            <a:r>
              <a:rPr lang="ro-RO" sz="1700" dirty="0">
                <a:latin typeface="Times New Roman" panose="02020603050405020304" pitchFamily="18" charset="0"/>
                <a:cs typeface="Times New Roman" panose="02020603050405020304" pitchFamily="18" charset="0"/>
              </a:rPr>
              <a:t> este  remarcabil de buna si este foarte probabil ca performantele </a:t>
            </a:r>
            <a:r>
              <a:rPr lang="ro-RO" sz="1700" dirty="0" err="1">
                <a:latin typeface="Times New Roman" panose="02020603050405020304" pitchFamily="18" charset="0"/>
                <a:cs typeface="Times New Roman" panose="02020603050405020304" pitchFamily="18" charset="0"/>
              </a:rPr>
              <a:t>procesarii</a:t>
            </a:r>
            <a:r>
              <a:rPr lang="ro-RO" sz="1700" dirty="0">
                <a:latin typeface="Times New Roman" panose="02020603050405020304" pitchFamily="18" charset="0"/>
                <a:cs typeface="Times New Roman" panose="02020603050405020304" pitchFamily="18" charset="0"/>
              </a:rPr>
              <a:t> sa </a:t>
            </a:r>
            <a:r>
              <a:rPr lang="ro-RO" sz="1700" dirty="0" err="1">
                <a:latin typeface="Times New Roman" panose="02020603050405020304" pitchFamily="18" charset="0"/>
                <a:cs typeface="Times New Roman" panose="02020603050405020304" pitchFamily="18" charset="0"/>
              </a:rPr>
              <a:t>creasca</a:t>
            </a:r>
            <a:r>
              <a:rPr lang="ro-RO" sz="1700" dirty="0">
                <a:latin typeface="Times New Roman" panose="02020603050405020304" pitchFamily="18" charset="0"/>
                <a:cs typeface="Times New Roman" panose="02020603050405020304" pitchFamily="18" charset="0"/>
              </a:rPr>
              <a:t> prin </a:t>
            </a:r>
            <a:r>
              <a:rPr lang="ro-RO" sz="1700" dirty="0" err="1">
                <a:latin typeface="Times New Roman" panose="02020603050405020304" pitchFamily="18" charset="0"/>
                <a:cs typeface="Times New Roman" panose="02020603050405020304" pitchFamily="18" charset="0"/>
              </a:rPr>
              <a:t>marirea</a:t>
            </a:r>
            <a:r>
              <a:rPr lang="ro-RO" sz="1700" dirty="0">
                <a:latin typeface="Times New Roman" panose="02020603050405020304" pitchFamily="18" charset="0"/>
                <a:cs typeface="Times New Roman" panose="02020603050405020304" pitchFamily="18" charset="0"/>
              </a:rPr>
              <a:t> setului de date disponibile pentru procesul de antrenament (limitat aici datorita </a:t>
            </a:r>
            <a:r>
              <a:rPr lang="ro-RO" sz="1700" dirty="0" err="1">
                <a:latin typeface="Times New Roman" panose="02020603050405020304" pitchFamily="18" charset="0"/>
                <a:cs typeface="Times New Roman" panose="02020603050405020304" pitchFamily="18" charset="0"/>
              </a:rPr>
              <a:t>numarului</a:t>
            </a:r>
            <a:r>
              <a:rPr lang="ro-RO" sz="1700" dirty="0">
                <a:latin typeface="Times New Roman" panose="02020603050405020304" pitchFamily="18" charset="0"/>
                <a:cs typeface="Times New Roman" panose="02020603050405020304" pitchFamily="18" charset="0"/>
              </a:rPr>
              <a:t> mic de defecte artificiale disponibil).   </a:t>
            </a:r>
          </a:p>
        </p:txBody>
      </p:sp>
    </p:spTree>
    <p:extLst>
      <p:ext uri="{BB962C8B-B14F-4D97-AF65-F5344CB8AC3E}">
        <p14:creationId xmlns:p14="http://schemas.microsoft.com/office/powerpoint/2010/main" val="747372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B8C8C-9DB9-414B-8AFD-0FA1CD77BB94}"/>
              </a:ext>
            </a:extLst>
          </p:cNvPr>
          <p:cNvSpPr/>
          <p:nvPr/>
        </p:nvSpPr>
        <p:spPr>
          <a:xfrm>
            <a:off x="914400" y="1066801"/>
            <a:ext cx="3657600" cy="4648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362200" y="1600200"/>
            <a:ext cx="762000" cy="1558052"/>
          </a:xfrm>
          <a:prstGeom prst="ellipse">
            <a:avLst/>
          </a:prstGeom>
          <a:noFill/>
        </p:spPr>
        <p:txBody>
          <a:bodyPr wrap="square" rtlCol="0">
            <a:spAutoFit/>
          </a:bodyPr>
          <a:lstStyle/>
          <a:p>
            <a:pPr algn="ctr"/>
            <a:r>
              <a:rPr lang="en-US" sz="6600" dirty="0">
                <a:solidFill>
                  <a:srgbClr val="002060"/>
                </a:solidFill>
                <a:latin typeface="Roboto Black" panose="020B0604020202020204" charset="0"/>
                <a:ea typeface="Roboto Black" panose="020B0604020202020204" charset="0"/>
                <a:cs typeface="Roboto Black" panose="020B0604020202020204" charset="0"/>
              </a:rPr>
              <a:t>8</a:t>
            </a:r>
          </a:p>
        </p:txBody>
      </p:sp>
      <p:sp>
        <p:nvSpPr>
          <p:cNvPr id="4" name="Slide Number Placeholder 3"/>
          <p:cNvSpPr>
            <a:spLocks noGrp="1"/>
          </p:cNvSpPr>
          <p:nvPr>
            <p:ph type="sldNum" sz="quarter" idx="12"/>
          </p:nvPr>
        </p:nvSpPr>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27</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7" name="TextBox 6"/>
          <p:cNvSpPr txBox="1"/>
          <p:nvPr/>
        </p:nvSpPr>
        <p:spPr>
          <a:xfrm>
            <a:off x="1000125" y="3013501"/>
            <a:ext cx="3486150" cy="1477328"/>
          </a:xfrm>
          <a:prstGeom prst="rect">
            <a:avLst/>
          </a:prstGeom>
          <a:noFill/>
        </p:spPr>
        <p:txBody>
          <a:bodyPr wrap="square" rtlCol="0">
            <a:spAutoFit/>
          </a:bodyPr>
          <a:lstStyle>
            <a:defPPr>
              <a:defRPr lang="en-US"/>
            </a:defPPr>
            <a:lvl1pPr algn="ctr">
              <a:defRPr sz="4800">
                <a:solidFill>
                  <a:schemeClr val="tx1">
                    <a:lumMod val="65000"/>
                    <a:lumOff val="35000"/>
                  </a:schemeClr>
                </a:solidFill>
                <a:latin typeface="Roboto Black" panose="020B0604020202020204" charset="0"/>
                <a:ea typeface="Roboto Black" panose="020B0604020202020204" charset="0"/>
                <a:cs typeface="Roboto Black" panose="020B0604020202020204" charset="0"/>
              </a:defRPr>
            </a:lvl1pPr>
          </a:lstStyle>
          <a:p>
            <a:pPr algn="ctr">
              <a:spcBef>
                <a:spcPts val="1200"/>
              </a:spcBef>
              <a:spcAft>
                <a:spcPts val="1200"/>
              </a:spcAft>
            </a:pPr>
            <a:r>
              <a:rPr lang="it-IT" sz="1800" b="1" kern="0" dirty="0">
                <a:solidFill>
                  <a:srgbClr val="002060"/>
                </a:solidFill>
                <a:effectLst/>
                <a:latin typeface="Times New Roman" panose="02020603050405020304" pitchFamily="18" charset="0"/>
              </a:rPr>
              <a:t>APLICATII INDUSTRIALE ALE IMAGISTICII SI SPECTROSCOPIEI ULTRASONICE DEZVOLTATE DE AUTOR</a:t>
            </a:r>
            <a:endParaRPr lang="ro-RO" sz="2400" b="1" kern="0" dirty="0">
              <a:solidFill>
                <a:srgbClr val="002060"/>
              </a:solidFill>
              <a:effectLst/>
              <a:latin typeface="Times New Roman" panose="02020603050405020304" pitchFamily="18" charset="0"/>
            </a:endParaRPr>
          </a:p>
        </p:txBody>
      </p:sp>
    </p:spTree>
    <p:extLst>
      <p:ext uri="{BB962C8B-B14F-4D97-AF65-F5344CB8AC3E}">
        <p14:creationId xmlns:p14="http://schemas.microsoft.com/office/powerpoint/2010/main" val="3346619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76DB38-D392-4962-B81A-43018D66951C}"/>
              </a:ext>
            </a:extLst>
          </p:cNvPr>
          <p:cNvGrpSpPr/>
          <p:nvPr/>
        </p:nvGrpSpPr>
        <p:grpSpPr>
          <a:xfrm>
            <a:off x="-1319" y="254777"/>
            <a:ext cx="9155458" cy="909418"/>
            <a:chOff x="-1319" y="254777"/>
            <a:chExt cx="9155458" cy="909418"/>
          </a:xfrm>
        </p:grpSpPr>
        <p:sp>
          <p:nvSpPr>
            <p:cNvPr id="5" name="TextBox 4">
              <a:extLst>
                <a:ext uri="{FF2B5EF4-FFF2-40B4-BE49-F238E27FC236}">
                  <a16:creationId xmlns:a16="http://schemas.microsoft.com/office/drawing/2014/main" id="{6D98660B-D457-4CF0-B407-B928D04325D8}"/>
                </a:ext>
              </a:extLst>
            </p:cNvPr>
            <p:cNvSpPr txBox="1"/>
            <p:nvPr/>
          </p:nvSpPr>
          <p:spPr>
            <a:xfrm>
              <a:off x="10139" y="517864"/>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Utilizarea</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metodei</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in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industrie</a:t>
              </a:r>
              <a:endPar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F2145719-F917-440A-B443-871B5845056B}"/>
                </a:ext>
              </a:extLst>
            </p:cNvPr>
            <p:cNvSpPr txBox="1"/>
            <p:nvPr/>
          </p:nvSpPr>
          <p:spPr>
            <a:xfrm>
              <a:off x="-1319" y="254777"/>
              <a:ext cx="9144000" cy="369332"/>
            </a:xfrm>
            <a:prstGeom prst="rect">
              <a:avLst/>
            </a:prstGeom>
            <a:noFill/>
          </p:spPr>
          <p:txBody>
            <a:bodyPr wrap="square" rtlCol="0">
              <a:spAutoFit/>
            </a:bodyPr>
            <a:lstStyle/>
            <a:p>
              <a:pPr>
                <a:spcBef>
                  <a:spcPts val="1200"/>
                </a:spcBef>
                <a:spcAft>
                  <a:spcPts val="1200"/>
                </a:spcAft>
              </a:pPr>
              <a:r>
                <a:rPr lang="it-IT" b="1" kern="0" dirty="0">
                  <a:solidFill>
                    <a:schemeClr val="bg1">
                      <a:lumMod val="50000"/>
                    </a:schemeClr>
                  </a:solidFill>
                  <a:effectLst/>
                  <a:latin typeface="Times New Roman" panose="02020603050405020304" pitchFamily="18" charset="0"/>
                </a:rPr>
                <a:t>Aplicatii industriale ale imagisticii si spectroscopiei ultrasonice dezvoltate de autor</a:t>
              </a:r>
            </a:p>
          </p:txBody>
        </p:sp>
      </p:grpSp>
      <p:sp>
        <p:nvSpPr>
          <p:cNvPr id="7" name="Slide Number Placeholder 3">
            <a:extLst>
              <a:ext uri="{FF2B5EF4-FFF2-40B4-BE49-F238E27FC236}">
                <a16:creationId xmlns:a16="http://schemas.microsoft.com/office/drawing/2014/main" id="{4761685D-39D5-460F-BB0C-A9255B194928}"/>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28</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E9FA679-C7BB-29CB-DACE-E10DA22F8D75}"/>
              </a:ext>
            </a:extLst>
          </p:cNvPr>
          <p:cNvPicPr>
            <a:picLocks noChangeAspect="1"/>
          </p:cNvPicPr>
          <p:nvPr/>
        </p:nvPicPr>
        <p:blipFill rotWithShape="1">
          <a:blip r:embed="rId3"/>
          <a:srcRect t="5055" b="2061"/>
          <a:stretch/>
        </p:blipFill>
        <p:spPr>
          <a:xfrm>
            <a:off x="1295400" y="2278645"/>
            <a:ext cx="6172200" cy="3058815"/>
          </a:xfrm>
          <a:prstGeom prst="rect">
            <a:avLst/>
          </a:prstGeom>
        </p:spPr>
      </p:pic>
      <p:sp>
        <p:nvSpPr>
          <p:cNvPr id="9" name="TextBox 8">
            <a:extLst>
              <a:ext uri="{FF2B5EF4-FFF2-40B4-BE49-F238E27FC236}">
                <a16:creationId xmlns:a16="http://schemas.microsoft.com/office/drawing/2014/main" id="{83F3D38F-137D-50BC-16C7-8038443D9B50}"/>
              </a:ext>
            </a:extLst>
          </p:cNvPr>
          <p:cNvSpPr txBox="1"/>
          <p:nvPr/>
        </p:nvSpPr>
        <p:spPr>
          <a:xfrm>
            <a:off x="2168373" y="5337461"/>
            <a:ext cx="5181600" cy="1169551"/>
          </a:xfrm>
          <a:prstGeom prst="rect">
            <a:avLst/>
          </a:prstGeom>
          <a:noFill/>
        </p:spPr>
        <p:txBody>
          <a:bodyPr wrap="square">
            <a:spAutoFit/>
          </a:bodyPr>
          <a:lstStyle/>
          <a:p>
            <a:pPr algn="ctr"/>
            <a:r>
              <a:rPr lang="ro-RO" sz="1400" i="1" dirty="0">
                <a:latin typeface="Times New Roman" panose="02020603050405020304" pitchFamily="18" charset="0"/>
                <a:cs typeface="Times New Roman" panose="02020603050405020304" pitchFamily="18" charset="0"/>
              </a:rPr>
              <a:t>Imaginea TOF </a:t>
            </a:r>
            <a:r>
              <a:rPr lang="ro-RO" sz="1400" i="1" dirty="0" err="1">
                <a:latin typeface="Times New Roman" panose="02020603050405020304" pitchFamily="18" charset="0"/>
                <a:cs typeface="Times New Roman" panose="02020603050405020304" pitchFamily="18" charset="0"/>
              </a:rPr>
              <a:t>obţinută</a:t>
            </a:r>
            <a:r>
              <a:rPr lang="ro-RO" sz="1400" i="1" dirty="0">
                <a:latin typeface="Times New Roman" panose="02020603050405020304" pitchFamily="18" charset="0"/>
                <a:cs typeface="Times New Roman" panose="02020603050405020304" pitchFamily="18" charset="0"/>
              </a:rPr>
              <a:t> la examinarea ultrasonică a </a:t>
            </a:r>
            <a:r>
              <a:rPr lang="en-US" sz="1400" i="1" dirty="0" err="1">
                <a:latin typeface="Times New Roman" panose="02020603050405020304" pitchFamily="18" charset="0"/>
                <a:cs typeface="Times New Roman" panose="02020603050405020304" pitchFamily="18" charset="0"/>
              </a:rPr>
              <a:t>unei</a:t>
            </a:r>
            <a:r>
              <a:rPr lang="en-US" sz="1400" i="1" dirty="0">
                <a:latin typeface="Times New Roman" panose="02020603050405020304" pitchFamily="18" charset="0"/>
                <a:cs typeface="Times New Roman" panose="02020603050405020304" pitchFamily="18" charset="0"/>
              </a:rPr>
              <a:t> probe </a:t>
            </a:r>
            <a:r>
              <a:rPr lang="en-US" sz="1400" i="1" dirty="0" err="1">
                <a:latin typeface="Times New Roman" panose="02020603050405020304" pitchFamily="18" charset="0"/>
                <a:cs typeface="Times New Roman" panose="02020603050405020304" pitchFamily="18" charset="0"/>
              </a:rPr>
              <a:t>dintr</a:t>
            </a:r>
            <a:r>
              <a:rPr lang="en-US" sz="1400" i="1" dirty="0">
                <a:latin typeface="Times New Roman" panose="02020603050405020304" pitchFamily="18" charset="0"/>
                <a:cs typeface="Times New Roman" panose="02020603050405020304" pitchFamily="18" charset="0"/>
              </a:rPr>
              <a:t>-un </a:t>
            </a:r>
            <a:r>
              <a:rPr lang="fr-FR" sz="1400" i="1" dirty="0">
                <a:effectLst/>
                <a:latin typeface="Times New Roman" panose="02020603050405020304" pitchFamily="18" charset="0"/>
                <a:cs typeface="Times New Roman" panose="02020603050405020304" pitchFamily="18" charset="0"/>
              </a:rPr>
              <a:t>tub de </a:t>
            </a:r>
            <a:r>
              <a:rPr lang="fr-FR" sz="1400" i="1" dirty="0" err="1">
                <a:effectLst/>
                <a:latin typeface="Times New Roman" panose="02020603050405020304" pitchFamily="18" charset="0"/>
                <a:cs typeface="Times New Roman" panose="02020603050405020304" pitchFamily="18" charset="0"/>
              </a:rPr>
              <a:t>diametru</a:t>
            </a:r>
            <a:r>
              <a:rPr lang="fr-FR" sz="1400" i="1" dirty="0">
                <a:effectLst/>
                <a:latin typeface="Times New Roman" panose="02020603050405020304" pitchFamily="18" charset="0"/>
                <a:cs typeface="Times New Roman" panose="02020603050405020304" pitchFamily="18" charset="0"/>
              </a:rPr>
              <a:t> mare al </a:t>
            </a:r>
            <a:r>
              <a:rPr lang="fr-FR" sz="1400" i="1" dirty="0" err="1">
                <a:effectLst/>
                <a:latin typeface="Times New Roman" panose="02020603050405020304" pitchFamily="18" charset="0"/>
                <a:cs typeface="Times New Roman" panose="02020603050405020304" pitchFamily="18" charset="0"/>
              </a:rPr>
              <a:t>unui</a:t>
            </a:r>
            <a:r>
              <a:rPr lang="fr-FR" sz="1400" i="1" dirty="0">
                <a:effectLst/>
                <a:latin typeface="Times New Roman" panose="02020603050405020304" pitchFamily="18" charset="0"/>
                <a:cs typeface="Times New Roman" panose="02020603050405020304" pitchFamily="18" charset="0"/>
              </a:rPr>
              <a:t>  </a:t>
            </a:r>
            <a:r>
              <a:rPr lang="fr-FR" sz="1400" i="1" dirty="0" err="1">
                <a:effectLst/>
                <a:latin typeface="Times New Roman" panose="02020603050405020304" pitchFamily="18" charset="0"/>
                <a:cs typeface="Times New Roman" panose="02020603050405020304" pitchFamily="18" charset="0"/>
              </a:rPr>
              <a:t>răcitor</a:t>
            </a:r>
            <a:r>
              <a:rPr lang="fr-FR" sz="1400" i="1" dirty="0">
                <a:effectLst/>
                <a:latin typeface="Times New Roman" panose="02020603050405020304" pitchFamily="18" charset="0"/>
                <a:cs typeface="Times New Roman" panose="02020603050405020304" pitchFamily="18" charset="0"/>
              </a:rPr>
              <a:t> ”</a:t>
            </a:r>
            <a:r>
              <a:rPr lang="fr-FR" sz="1400" i="1" dirty="0" err="1">
                <a:effectLst/>
                <a:latin typeface="Times New Roman" panose="02020603050405020304" pitchFamily="18" charset="0"/>
                <a:cs typeface="Times New Roman" panose="02020603050405020304" pitchFamily="18" charset="0"/>
              </a:rPr>
              <a:t>Quench</a:t>
            </a:r>
            <a:r>
              <a:rPr lang="fr-FR" sz="1400" i="1" dirty="0">
                <a:effectLst/>
                <a:latin typeface="Times New Roman" panose="02020603050405020304" pitchFamily="18" charset="0"/>
                <a:cs typeface="Times New Roman" panose="02020603050405020304" pitchFamily="18" charset="0"/>
              </a:rPr>
              <a:t> </a:t>
            </a:r>
            <a:r>
              <a:rPr lang="fr-FR" sz="1400" i="1" dirty="0" err="1">
                <a:effectLst/>
                <a:latin typeface="Times New Roman" panose="02020603050405020304" pitchFamily="18" charset="0"/>
                <a:cs typeface="Times New Roman" panose="02020603050405020304" pitchFamily="18" charset="0"/>
              </a:rPr>
              <a:t>Cooler</a:t>
            </a:r>
            <a:r>
              <a:rPr lang="fr-FR" sz="1400" i="1" dirty="0">
                <a:effectLst/>
                <a:latin typeface="Times New Roman" panose="02020603050405020304" pitchFamily="18" charset="0"/>
                <a:cs typeface="Times New Roman" panose="02020603050405020304" pitchFamily="18" charset="0"/>
              </a:rPr>
              <a:t>”</a:t>
            </a:r>
            <a:endParaRPr lang="ro-RO" sz="1400" i="1" dirty="0">
              <a:effectLst/>
              <a:latin typeface="Times New Roman" panose="02020603050405020304" pitchFamily="18" charset="0"/>
              <a:cs typeface="Times New Roman" panose="02020603050405020304" pitchFamily="18" charset="0"/>
            </a:endParaRPr>
          </a:p>
          <a:p>
            <a:pPr algn="ctr"/>
            <a:endParaRPr lang="ro-RO" sz="1400" i="1" dirty="0">
              <a:latin typeface="Times New Roman" panose="02020603050405020304" pitchFamily="18" charset="0"/>
              <a:cs typeface="Times New Roman" panose="02020603050405020304" pitchFamily="18" charset="0"/>
            </a:endParaRPr>
          </a:p>
          <a:p>
            <a:pPr algn="ctr"/>
            <a:r>
              <a:rPr lang="ro-RO" sz="1400" i="1" dirty="0">
                <a:latin typeface="Times New Roman" panose="02020603050405020304" pitchFamily="18" charset="0"/>
                <a:cs typeface="Times New Roman" panose="02020603050405020304" pitchFamily="18" charset="0"/>
              </a:rPr>
              <a:t>Măsurarea adâncimii h a coroziunii ODI conduce la valoarea </a:t>
            </a:r>
            <a:r>
              <a:rPr lang="en-US" sz="1400" i="1" dirty="0">
                <a:latin typeface="Times New Roman" panose="02020603050405020304" pitchFamily="18" charset="0"/>
                <a:cs typeface="Times New Roman" panose="02020603050405020304" pitchFamily="18" charset="0"/>
              </a:rPr>
              <a:t>            </a:t>
            </a:r>
            <a:r>
              <a:rPr lang="ro-RO" sz="1400" i="1" dirty="0">
                <a:latin typeface="Times New Roman" panose="02020603050405020304" pitchFamily="18" charset="0"/>
                <a:cs typeface="Times New Roman" panose="02020603050405020304" pitchFamily="18" charset="0"/>
              </a:rPr>
              <a:t>h = 1.57 mm ± 0.3 mm</a:t>
            </a:r>
          </a:p>
        </p:txBody>
      </p:sp>
      <p:sp>
        <p:nvSpPr>
          <p:cNvPr id="11" name="TextBox 10">
            <a:extLst>
              <a:ext uri="{FF2B5EF4-FFF2-40B4-BE49-F238E27FC236}">
                <a16:creationId xmlns:a16="http://schemas.microsoft.com/office/drawing/2014/main" id="{F9585F70-5D12-4B74-4494-BE5674320353}"/>
              </a:ext>
            </a:extLst>
          </p:cNvPr>
          <p:cNvSpPr txBox="1"/>
          <p:nvPr/>
        </p:nvSpPr>
        <p:spPr>
          <a:xfrm>
            <a:off x="-218461" y="1259755"/>
            <a:ext cx="9372600" cy="923330"/>
          </a:xfrm>
          <a:prstGeom prst="rect">
            <a:avLst/>
          </a:prstGeom>
          <a:noFill/>
        </p:spPr>
        <p:txBody>
          <a:bodyPr wrap="square">
            <a:spAutoFit/>
          </a:bodyPr>
          <a:lstStyle/>
          <a:p>
            <a:pPr marL="453390" algn="ctr">
              <a:spcBef>
                <a:spcPts val="600"/>
              </a:spcBef>
              <a:spcAft>
                <a:spcPts val="600"/>
              </a:spcAft>
            </a:pPr>
            <a:r>
              <a:rPr lang="fr-FR" sz="1800" b="1" dirty="0" err="1">
                <a:effectLst/>
                <a:latin typeface="Times New Roman" panose="02020603050405020304" pitchFamily="18" charset="0"/>
                <a:ea typeface="MS Mincho" panose="02020609040205080304" pitchFamily="49" charset="-128"/>
              </a:rPr>
              <a:t>Detecţia</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și</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evaluarea</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coroziunii</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în</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tuburile</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schimbătoarelor</a:t>
            </a:r>
            <a:r>
              <a:rPr lang="fr-FR" sz="1800" b="1" dirty="0">
                <a:effectLst/>
                <a:latin typeface="Times New Roman" panose="02020603050405020304" pitchFamily="18" charset="0"/>
                <a:ea typeface="MS Mincho" panose="02020609040205080304" pitchFamily="49" charset="-128"/>
              </a:rPr>
              <a:t> de </a:t>
            </a:r>
            <a:r>
              <a:rPr lang="fr-FR" sz="1800" b="1" dirty="0" err="1">
                <a:effectLst/>
                <a:latin typeface="Times New Roman" panose="02020603050405020304" pitchFamily="18" charset="0"/>
                <a:ea typeface="MS Mincho" panose="02020609040205080304" pitchFamily="49" charset="-128"/>
              </a:rPr>
              <a:t>căldură</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prin</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imagistică</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ultrasonică</a:t>
            </a:r>
            <a:r>
              <a:rPr lang="fr-FR" sz="1800" b="1" dirty="0">
                <a:effectLst/>
                <a:latin typeface="Times New Roman" panose="02020603050405020304" pitchFamily="18" charset="0"/>
                <a:ea typeface="MS Mincho" panose="02020609040205080304" pitchFamily="49" charset="-128"/>
              </a:rPr>
              <a:t> in </a:t>
            </a:r>
            <a:r>
              <a:rPr lang="fr-FR" sz="1800" b="1" dirty="0" err="1">
                <a:effectLst/>
                <a:latin typeface="Times New Roman" panose="02020603050405020304" pitchFamily="18" charset="0"/>
                <a:ea typeface="MS Mincho" panose="02020609040205080304" pitchFamily="49" charset="-128"/>
              </a:rPr>
              <a:t>fuziune</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cu</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metode</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complementare</a:t>
            </a:r>
            <a:r>
              <a:rPr lang="fr-FR" sz="1800" b="1" dirty="0">
                <a:effectLst/>
                <a:latin typeface="Times New Roman" panose="02020603050405020304" pitchFamily="18" charset="0"/>
                <a:ea typeface="MS Mincho" panose="02020609040205080304" pitchFamily="49" charset="-128"/>
              </a:rPr>
              <a:t> de </a:t>
            </a:r>
            <a:r>
              <a:rPr lang="fr-FR" sz="1800" b="1" dirty="0" err="1">
                <a:effectLst/>
                <a:latin typeface="Times New Roman" panose="02020603050405020304" pitchFamily="18" charset="0"/>
                <a:ea typeface="MS Mincho" panose="02020609040205080304" pitchFamily="49" charset="-128"/>
              </a:rPr>
              <a:t>examinare</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vizuala</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și</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prin</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curenţi</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turbionari</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Aplicaţie</a:t>
            </a:r>
            <a:r>
              <a:rPr lang="fr-FR" sz="1800" b="1" dirty="0">
                <a:effectLst/>
                <a:latin typeface="Times New Roman" panose="02020603050405020304" pitchFamily="18" charset="0"/>
                <a:ea typeface="MS Mincho" panose="02020609040205080304" pitchFamily="49" charset="-128"/>
              </a:rPr>
              <a:t> la </a:t>
            </a:r>
            <a:r>
              <a:rPr lang="fr-FR" sz="1800" b="1" dirty="0" err="1">
                <a:effectLst/>
                <a:latin typeface="Times New Roman" panose="02020603050405020304" pitchFamily="18" charset="0"/>
                <a:ea typeface="MS Mincho" panose="02020609040205080304" pitchFamily="49" charset="-128"/>
              </a:rPr>
              <a:t>inspecţia</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tuburilor</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racitoarelor</a:t>
            </a:r>
            <a:r>
              <a:rPr lang="fr-FR" sz="1800" b="1" dirty="0">
                <a:effectLst/>
                <a:latin typeface="Times New Roman" panose="02020603050405020304" pitchFamily="18" charset="0"/>
                <a:ea typeface="MS Mincho" panose="02020609040205080304" pitchFamily="49" charset="-128"/>
              </a:rPr>
              <a:t> de tip “</a:t>
            </a:r>
            <a:r>
              <a:rPr lang="fr-FR" sz="1800" b="1" dirty="0" err="1">
                <a:effectLst/>
                <a:latin typeface="Times New Roman" panose="02020603050405020304" pitchFamily="18" charset="0"/>
                <a:ea typeface="MS Mincho" panose="02020609040205080304" pitchFamily="49" charset="-128"/>
              </a:rPr>
              <a:t>Quench</a:t>
            </a:r>
            <a:r>
              <a:rPr lang="fr-FR" sz="1800" b="1" dirty="0">
                <a:effectLst/>
                <a:latin typeface="Times New Roman" panose="02020603050405020304" pitchFamily="18" charset="0"/>
                <a:ea typeface="MS Mincho" panose="02020609040205080304" pitchFamily="49" charset="-128"/>
              </a:rPr>
              <a:t> </a:t>
            </a:r>
            <a:r>
              <a:rPr lang="fr-FR" sz="1800" b="1" dirty="0" err="1">
                <a:effectLst/>
                <a:latin typeface="Times New Roman" panose="02020603050405020304" pitchFamily="18" charset="0"/>
                <a:ea typeface="MS Mincho" panose="02020609040205080304" pitchFamily="49" charset="-128"/>
              </a:rPr>
              <a:t>Cooler</a:t>
            </a:r>
            <a:r>
              <a:rPr lang="fr-FR" sz="1800" b="1" dirty="0">
                <a:effectLst/>
                <a:latin typeface="Times New Roman" panose="02020603050405020304" pitchFamily="18" charset="0"/>
                <a:ea typeface="MS Mincho" panose="02020609040205080304" pitchFamily="49" charset="-128"/>
              </a:rPr>
              <a:t>”</a:t>
            </a:r>
            <a:endParaRPr lang="ro-RO" sz="1800" b="1"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27527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76DB38-D392-4962-B81A-43018D66951C}"/>
              </a:ext>
            </a:extLst>
          </p:cNvPr>
          <p:cNvGrpSpPr/>
          <p:nvPr/>
        </p:nvGrpSpPr>
        <p:grpSpPr>
          <a:xfrm>
            <a:off x="-1319" y="254777"/>
            <a:ext cx="9155458" cy="909418"/>
            <a:chOff x="-1319" y="254777"/>
            <a:chExt cx="9155458" cy="909418"/>
          </a:xfrm>
        </p:grpSpPr>
        <p:sp>
          <p:nvSpPr>
            <p:cNvPr id="5" name="TextBox 4">
              <a:extLst>
                <a:ext uri="{FF2B5EF4-FFF2-40B4-BE49-F238E27FC236}">
                  <a16:creationId xmlns:a16="http://schemas.microsoft.com/office/drawing/2014/main" id="{6D98660B-D457-4CF0-B407-B928D04325D8}"/>
                </a:ext>
              </a:extLst>
            </p:cNvPr>
            <p:cNvSpPr txBox="1"/>
            <p:nvPr/>
          </p:nvSpPr>
          <p:spPr>
            <a:xfrm>
              <a:off x="10139" y="517864"/>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Utilizarea</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metodei</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in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industrie</a:t>
              </a:r>
              <a:endPar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F2145719-F917-440A-B443-871B5845056B}"/>
                </a:ext>
              </a:extLst>
            </p:cNvPr>
            <p:cNvSpPr txBox="1"/>
            <p:nvPr/>
          </p:nvSpPr>
          <p:spPr>
            <a:xfrm>
              <a:off x="-1319" y="254777"/>
              <a:ext cx="9144000" cy="369332"/>
            </a:xfrm>
            <a:prstGeom prst="rect">
              <a:avLst/>
            </a:prstGeom>
            <a:noFill/>
          </p:spPr>
          <p:txBody>
            <a:bodyPr wrap="square" rtlCol="0">
              <a:spAutoFit/>
            </a:bodyPr>
            <a:lstStyle/>
            <a:p>
              <a:pPr>
                <a:spcBef>
                  <a:spcPts val="1200"/>
                </a:spcBef>
                <a:spcAft>
                  <a:spcPts val="1200"/>
                </a:spcAft>
              </a:pPr>
              <a:r>
                <a:rPr lang="it-IT" b="1" kern="0" dirty="0">
                  <a:solidFill>
                    <a:schemeClr val="bg1">
                      <a:lumMod val="50000"/>
                    </a:schemeClr>
                  </a:solidFill>
                  <a:effectLst/>
                  <a:latin typeface="Times New Roman" panose="02020603050405020304" pitchFamily="18" charset="0"/>
                </a:rPr>
                <a:t>Aplicatii industriale ale imagisticii si spectroscopiei ultrasonice dezvoltate de autor</a:t>
              </a:r>
            </a:p>
          </p:txBody>
        </p:sp>
      </p:grpSp>
      <p:sp>
        <p:nvSpPr>
          <p:cNvPr id="11" name="TextBox 10">
            <a:extLst>
              <a:ext uri="{FF2B5EF4-FFF2-40B4-BE49-F238E27FC236}">
                <a16:creationId xmlns:a16="http://schemas.microsoft.com/office/drawing/2014/main" id="{F9585F70-5D12-4B74-4494-BE5674320353}"/>
              </a:ext>
            </a:extLst>
          </p:cNvPr>
          <p:cNvSpPr txBox="1"/>
          <p:nvPr/>
        </p:nvSpPr>
        <p:spPr>
          <a:xfrm>
            <a:off x="-76200" y="1131134"/>
            <a:ext cx="8763000" cy="338554"/>
          </a:xfrm>
          <a:prstGeom prst="rect">
            <a:avLst/>
          </a:prstGeom>
          <a:noFill/>
        </p:spPr>
        <p:txBody>
          <a:bodyPr wrap="square">
            <a:spAutoFit/>
          </a:bodyPr>
          <a:lstStyle/>
          <a:p>
            <a:pPr marL="612000">
              <a:spcBef>
                <a:spcPts val="600"/>
              </a:spcBef>
              <a:spcAft>
                <a:spcPts val="600"/>
              </a:spcAft>
            </a:pPr>
            <a:r>
              <a:rPr lang="ro-RO" sz="1600" b="1" dirty="0">
                <a:effectLst/>
                <a:latin typeface="Times New Roman" panose="02020603050405020304" pitchFamily="18" charset="0"/>
                <a:ea typeface="MS Mincho" panose="02020609040205080304" pitchFamily="49" charset="-128"/>
              </a:rPr>
              <a:t>Analiza nedistructiva a </a:t>
            </a:r>
            <a:r>
              <a:rPr lang="ro-RO" sz="1600" b="1" dirty="0" err="1">
                <a:effectLst/>
                <a:latin typeface="Times New Roman" panose="02020603050405020304" pitchFamily="18" charset="0"/>
                <a:ea typeface="MS Mincho" panose="02020609040205080304" pitchFamily="49" charset="-128"/>
              </a:rPr>
              <a:t>degradarii</a:t>
            </a:r>
            <a:r>
              <a:rPr lang="ro-RO" sz="1600" b="1" dirty="0">
                <a:effectLst/>
                <a:latin typeface="Times New Roman" panose="02020603050405020304" pitchFamily="18" charset="0"/>
                <a:ea typeface="MS Mincho" panose="02020609040205080304" pitchFamily="49" charset="-128"/>
              </a:rPr>
              <a:t> otelurilor prin atac de hidrogen la temperaturi ridicat</a:t>
            </a:r>
            <a:r>
              <a:rPr lang="en-US" sz="1600" b="1" dirty="0">
                <a:effectLst/>
                <a:latin typeface="Times New Roman" panose="02020603050405020304" pitchFamily="18" charset="0"/>
                <a:ea typeface="MS Mincho" panose="02020609040205080304" pitchFamily="49" charset="-128"/>
              </a:rPr>
              <a:t>e</a:t>
            </a:r>
            <a:endParaRPr lang="ro-RO" sz="1600" b="1" dirty="0">
              <a:effectLst/>
              <a:latin typeface="Times New Roman" panose="02020603050405020304" pitchFamily="18" charset="0"/>
              <a:ea typeface="MS Mincho" panose="02020609040205080304" pitchFamily="49" charset="-128"/>
            </a:endParaRPr>
          </a:p>
        </p:txBody>
      </p:sp>
      <p:pic>
        <p:nvPicPr>
          <p:cNvPr id="2" name="Picture 1">
            <a:extLst>
              <a:ext uri="{FF2B5EF4-FFF2-40B4-BE49-F238E27FC236}">
                <a16:creationId xmlns:a16="http://schemas.microsoft.com/office/drawing/2014/main" id="{A7700CC8-6153-B9AD-C605-E86B7419A6A0}"/>
              </a:ext>
            </a:extLst>
          </p:cNvPr>
          <p:cNvPicPr>
            <a:picLocks noChangeAspect="1"/>
          </p:cNvPicPr>
          <p:nvPr/>
        </p:nvPicPr>
        <p:blipFill rotWithShape="1">
          <a:blip r:embed="rId3">
            <a:extLst>
              <a:ext uri="{28A0092B-C50C-407E-A947-70E740481C1C}">
                <a14:useLocalDpi xmlns:a14="http://schemas.microsoft.com/office/drawing/2010/main" val="0"/>
              </a:ext>
            </a:extLst>
          </a:blip>
          <a:srcRect r="31927"/>
          <a:stretch/>
        </p:blipFill>
        <p:spPr bwMode="auto">
          <a:xfrm>
            <a:off x="794573" y="1532928"/>
            <a:ext cx="2249521" cy="2128104"/>
          </a:xfrm>
          <a:prstGeom prst="rect">
            <a:avLst/>
          </a:prstGeom>
          <a:noFill/>
          <a:ln>
            <a:noFill/>
          </a:ln>
        </p:spPr>
      </p:pic>
      <p:pic>
        <p:nvPicPr>
          <p:cNvPr id="8" name="Picture 7">
            <a:extLst>
              <a:ext uri="{FF2B5EF4-FFF2-40B4-BE49-F238E27FC236}">
                <a16:creationId xmlns:a16="http://schemas.microsoft.com/office/drawing/2014/main" id="{4A1CB2F3-94B2-85B8-51D7-AD0FB3FDBE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945" y="3876844"/>
            <a:ext cx="2249521" cy="2463292"/>
          </a:xfrm>
          <a:prstGeom prst="rect">
            <a:avLst/>
          </a:prstGeom>
          <a:noFill/>
          <a:ln>
            <a:noFill/>
          </a:ln>
        </p:spPr>
      </p:pic>
      <p:sp>
        <p:nvSpPr>
          <p:cNvPr id="12" name="TextBox 11">
            <a:extLst>
              <a:ext uri="{FF2B5EF4-FFF2-40B4-BE49-F238E27FC236}">
                <a16:creationId xmlns:a16="http://schemas.microsoft.com/office/drawing/2014/main" id="{7FB6776E-3425-219C-D192-08A087ED28B0}"/>
              </a:ext>
            </a:extLst>
          </p:cNvPr>
          <p:cNvSpPr txBox="1"/>
          <p:nvPr/>
        </p:nvSpPr>
        <p:spPr>
          <a:xfrm>
            <a:off x="2989133" y="1660930"/>
            <a:ext cx="2847391" cy="523220"/>
          </a:xfrm>
          <a:prstGeom prst="rect">
            <a:avLst/>
          </a:prstGeom>
          <a:noFill/>
        </p:spPr>
        <p:txBody>
          <a:bodyPr wrap="square">
            <a:spAutoFit/>
          </a:bodyPr>
          <a:lstStyle/>
          <a:p>
            <a:pPr algn="ctr"/>
            <a:r>
              <a:rPr lang="pt-BR" sz="1400" dirty="0">
                <a:latin typeface="Times New Roman" panose="02020603050405020304" pitchFamily="18" charset="0"/>
                <a:cs typeface="Times New Roman" panose="02020603050405020304" pitchFamily="18" charset="0"/>
              </a:rPr>
              <a:t>Goluri la nivelul limitei de graunte, cauzate de atacul de hidrogen </a:t>
            </a:r>
            <a:endParaRPr lang="ro-RO" sz="1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A7C652C-3272-5ED0-7510-B143CD660E25}"/>
              </a:ext>
            </a:extLst>
          </p:cNvPr>
          <p:cNvSpPr txBox="1"/>
          <p:nvPr/>
        </p:nvSpPr>
        <p:spPr>
          <a:xfrm>
            <a:off x="2989133" y="5627311"/>
            <a:ext cx="2249521" cy="523220"/>
          </a:xfrm>
          <a:prstGeom prst="rect">
            <a:avLst/>
          </a:prstGeom>
          <a:noFill/>
        </p:spPr>
        <p:txBody>
          <a:bodyPr wrap="square">
            <a:spAutoFit/>
          </a:bodyPr>
          <a:lstStyle>
            <a:defPPr>
              <a:defRPr lang="en-US"/>
            </a:defPPr>
            <a:lvl1pPr algn="ctr">
              <a:defRPr sz="1200">
                <a:latin typeface="Times New Roman" panose="02020603050405020304" pitchFamily="18" charset="0"/>
                <a:cs typeface="Times New Roman" panose="02020603050405020304" pitchFamily="18" charset="0"/>
              </a:defRPr>
            </a:lvl1pPr>
          </a:lstStyle>
          <a:p>
            <a:r>
              <a:rPr lang="pt-BR" sz="1400" dirty="0"/>
              <a:t>Fisuri intergranulare cauzate de atacul de hidrogen </a:t>
            </a:r>
            <a:endParaRPr lang="ro-RO" sz="1400" dirty="0"/>
          </a:p>
        </p:txBody>
      </p:sp>
      <p:pic>
        <p:nvPicPr>
          <p:cNvPr id="16" name="Picture 15">
            <a:extLst>
              <a:ext uri="{FF2B5EF4-FFF2-40B4-BE49-F238E27FC236}">
                <a16:creationId xmlns:a16="http://schemas.microsoft.com/office/drawing/2014/main" id="{AD67F0B7-B505-0E17-3605-CD0FD495DE1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6354" y="2341484"/>
            <a:ext cx="4518188" cy="2463292"/>
          </a:xfrm>
          <a:prstGeom prst="rect">
            <a:avLst/>
          </a:prstGeom>
          <a:noFill/>
        </p:spPr>
      </p:pic>
      <p:sp>
        <p:nvSpPr>
          <p:cNvPr id="18" name="TextBox 17">
            <a:extLst>
              <a:ext uri="{FF2B5EF4-FFF2-40B4-BE49-F238E27FC236}">
                <a16:creationId xmlns:a16="http://schemas.microsoft.com/office/drawing/2014/main" id="{2ADCFED6-3625-2A99-58B7-F277F8B01273}"/>
              </a:ext>
            </a:extLst>
          </p:cNvPr>
          <p:cNvSpPr txBox="1"/>
          <p:nvPr/>
        </p:nvSpPr>
        <p:spPr>
          <a:xfrm>
            <a:off x="3200400" y="4859057"/>
            <a:ext cx="5867400" cy="954107"/>
          </a:xfrm>
          <a:prstGeom prst="rect">
            <a:avLst/>
          </a:prstGeom>
          <a:noFill/>
        </p:spPr>
        <p:txBody>
          <a:bodyPr wrap="square">
            <a:spAutoFit/>
          </a:bodyPr>
          <a:lstStyle>
            <a:defPPr>
              <a:defRPr lang="en-US"/>
            </a:defPPr>
            <a:lvl1pPr algn="ctr">
              <a:defRPr sz="1200">
                <a:latin typeface="Times New Roman" panose="02020603050405020304" pitchFamily="18" charset="0"/>
                <a:cs typeface="Times New Roman" panose="02020603050405020304" pitchFamily="18" charset="0"/>
              </a:defRPr>
            </a:lvl1pPr>
          </a:lstStyle>
          <a:p>
            <a:r>
              <a:rPr lang="ro-RO" sz="1400" dirty="0"/>
              <a:t>Semnale spectrale obtinute pe un racord de </a:t>
            </a:r>
            <a:r>
              <a:rPr lang="en-US" sz="1400" dirty="0"/>
              <a:t>reactor</a:t>
            </a:r>
            <a:r>
              <a:rPr lang="ro-RO" sz="1400" dirty="0"/>
              <a:t> din otel marca 15Mo3. </a:t>
            </a:r>
            <a:r>
              <a:rPr lang="ro-RO" sz="1400" dirty="0" err="1"/>
              <a:t>Comparatie</a:t>
            </a:r>
            <a:r>
              <a:rPr lang="ro-RO" sz="1400" dirty="0"/>
              <a:t> intre zona afectata termic (</a:t>
            </a:r>
            <a:r>
              <a:rPr lang="ro-RO" sz="1400" dirty="0" err="1"/>
              <a:t>rosu</a:t>
            </a:r>
            <a:r>
              <a:rPr lang="ro-RO" sz="1400" dirty="0"/>
              <a:t>) si zona “rece”- neafectata termic (albastru). Transformatele Fourier sunt normate la valoarea maxima a amplitudinii</a:t>
            </a:r>
          </a:p>
        </p:txBody>
      </p:sp>
      <p:sp>
        <p:nvSpPr>
          <p:cNvPr id="3" name="Slide Number Placeholder 3">
            <a:extLst>
              <a:ext uri="{FF2B5EF4-FFF2-40B4-BE49-F238E27FC236}">
                <a16:creationId xmlns:a16="http://schemas.microsoft.com/office/drawing/2014/main" id="{463ECEA9-3C14-8E37-D4CE-62148F598DC8}"/>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29</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Tree>
    <p:extLst>
      <p:ext uri="{BB962C8B-B14F-4D97-AF65-F5344CB8AC3E}">
        <p14:creationId xmlns:p14="http://schemas.microsoft.com/office/powerpoint/2010/main" val="380238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B8C8C-9DB9-414B-8AFD-0FA1CD77BB94}"/>
              </a:ext>
            </a:extLst>
          </p:cNvPr>
          <p:cNvSpPr/>
          <p:nvPr/>
        </p:nvSpPr>
        <p:spPr>
          <a:xfrm>
            <a:off x="427653" y="1828800"/>
            <a:ext cx="8288694" cy="4343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a:p>
            <a:pPr algn="ctr"/>
            <a:endParaRPr lang="en-US" dirty="0">
              <a:solidFill>
                <a:srgbClr val="002060"/>
              </a:solidFill>
            </a:endParaRPr>
          </a:p>
          <a:p>
            <a:pPr algn="ctr"/>
            <a:r>
              <a:rPr lang="en-US" dirty="0" err="1">
                <a:solidFill>
                  <a:srgbClr val="002060"/>
                </a:solidFill>
              </a:rPr>
              <a:t>Prezenta</a:t>
            </a:r>
            <a:r>
              <a:rPr lang="en-US" dirty="0">
                <a:solidFill>
                  <a:srgbClr val="002060"/>
                </a:solidFill>
              </a:rPr>
              <a:t> </a:t>
            </a:r>
            <a:r>
              <a:rPr lang="en-US" dirty="0" err="1">
                <a:solidFill>
                  <a:srgbClr val="002060"/>
                </a:solidFill>
              </a:rPr>
              <a:t>lucrare</a:t>
            </a:r>
            <a:r>
              <a:rPr lang="en-US" dirty="0">
                <a:solidFill>
                  <a:srgbClr val="002060"/>
                </a:solidFill>
              </a:rPr>
              <a:t> a </a:t>
            </a:r>
            <a:r>
              <a:rPr lang="en-US" dirty="0" err="1">
                <a:solidFill>
                  <a:srgbClr val="002060"/>
                </a:solidFill>
              </a:rPr>
              <a:t>fost</a:t>
            </a:r>
            <a:r>
              <a:rPr lang="en-US" dirty="0">
                <a:solidFill>
                  <a:srgbClr val="002060"/>
                </a:solidFill>
              </a:rPr>
              <a:t> </a:t>
            </a:r>
            <a:r>
              <a:rPr lang="en-US" dirty="0" err="1">
                <a:solidFill>
                  <a:srgbClr val="002060"/>
                </a:solidFill>
              </a:rPr>
              <a:t>realizata</a:t>
            </a:r>
            <a:r>
              <a:rPr lang="en-US" dirty="0">
                <a:solidFill>
                  <a:srgbClr val="002060"/>
                </a:solidFill>
              </a:rPr>
              <a:t> in  </a:t>
            </a:r>
            <a:r>
              <a:rPr lang="en-US" dirty="0" err="1">
                <a:solidFill>
                  <a:srgbClr val="002060"/>
                </a:solidFill>
              </a:rPr>
              <a:t>cadrul</a:t>
            </a:r>
            <a:r>
              <a:rPr lang="en-US" dirty="0">
                <a:solidFill>
                  <a:srgbClr val="002060"/>
                </a:solidFill>
              </a:rPr>
              <a:t> </a:t>
            </a:r>
            <a:r>
              <a:rPr lang="en-US" dirty="0" err="1">
                <a:solidFill>
                  <a:srgbClr val="002060"/>
                </a:solidFill>
              </a:rPr>
              <a:t>unui</a:t>
            </a:r>
            <a:r>
              <a:rPr lang="en-US" dirty="0">
                <a:solidFill>
                  <a:srgbClr val="002060"/>
                </a:solidFill>
              </a:rPr>
              <a:t> </a:t>
            </a:r>
            <a:r>
              <a:rPr lang="en-US" dirty="0" err="1">
                <a:solidFill>
                  <a:srgbClr val="002060"/>
                </a:solidFill>
              </a:rPr>
              <a:t>Programului</a:t>
            </a:r>
            <a:r>
              <a:rPr lang="en-US" dirty="0">
                <a:solidFill>
                  <a:srgbClr val="002060"/>
                </a:solidFill>
              </a:rPr>
              <a:t> de </a:t>
            </a:r>
            <a:r>
              <a:rPr lang="en-US" dirty="0" err="1">
                <a:solidFill>
                  <a:srgbClr val="002060"/>
                </a:solidFill>
              </a:rPr>
              <a:t>Cercetare</a:t>
            </a:r>
            <a:r>
              <a:rPr lang="en-US" dirty="0">
                <a:solidFill>
                  <a:srgbClr val="002060"/>
                </a:solidFill>
              </a:rPr>
              <a:t> – </a:t>
            </a:r>
            <a:r>
              <a:rPr lang="en-US" dirty="0" err="1">
                <a:solidFill>
                  <a:srgbClr val="002060"/>
                </a:solidFill>
              </a:rPr>
              <a:t>Dezvoltare</a:t>
            </a:r>
            <a:r>
              <a:rPr lang="en-US" dirty="0">
                <a:solidFill>
                  <a:srgbClr val="002060"/>
                </a:solidFill>
              </a:rPr>
              <a:t> – </a:t>
            </a:r>
            <a:r>
              <a:rPr lang="en-US" dirty="0" err="1">
                <a:solidFill>
                  <a:srgbClr val="002060"/>
                </a:solidFill>
              </a:rPr>
              <a:t>Inovare</a:t>
            </a:r>
            <a:r>
              <a:rPr lang="en-US" dirty="0">
                <a:solidFill>
                  <a:srgbClr val="002060"/>
                </a:solidFill>
              </a:rPr>
              <a:t> </a:t>
            </a:r>
            <a:r>
              <a:rPr lang="en-US" b="1" dirty="0">
                <a:solidFill>
                  <a:srgbClr val="002060"/>
                </a:solidFill>
              </a:rPr>
              <a:t>FLAWTIS  </a:t>
            </a:r>
            <a:r>
              <a:rPr lang="en-US" dirty="0" err="1">
                <a:solidFill>
                  <a:srgbClr val="002060"/>
                </a:solidFill>
              </a:rPr>
              <a:t>aflat</a:t>
            </a:r>
            <a:r>
              <a:rPr lang="en-US" dirty="0">
                <a:solidFill>
                  <a:srgbClr val="002060"/>
                </a:solidFill>
              </a:rPr>
              <a:t> in </a:t>
            </a:r>
            <a:r>
              <a:rPr lang="en-US" dirty="0" err="1">
                <a:solidFill>
                  <a:srgbClr val="002060"/>
                </a:solidFill>
              </a:rPr>
              <a:t>desfasurare</a:t>
            </a:r>
            <a:r>
              <a:rPr lang="en-US" dirty="0">
                <a:solidFill>
                  <a:srgbClr val="002060"/>
                </a:solidFill>
              </a:rPr>
              <a:t> de </a:t>
            </a:r>
            <a:r>
              <a:rPr lang="en-US" dirty="0" err="1">
                <a:solidFill>
                  <a:srgbClr val="002060"/>
                </a:solidFill>
              </a:rPr>
              <a:t>mai</a:t>
            </a:r>
            <a:r>
              <a:rPr lang="en-US" dirty="0">
                <a:solidFill>
                  <a:srgbClr val="002060"/>
                </a:solidFill>
              </a:rPr>
              <a:t> bine de 15 ani in </a:t>
            </a:r>
            <a:r>
              <a:rPr lang="en-US" dirty="0" err="1">
                <a:solidFill>
                  <a:srgbClr val="002060"/>
                </a:solidFill>
              </a:rPr>
              <a:t>cadrul</a:t>
            </a:r>
            <a:r>
              <a:rPr lang="en-US" dirty="0">
                <a:solidFill>
                  <a:srgbClr val="002060"/>
                </a:solidFill>
              </a:rPr>
              <a:t> </a:t>
            </a:r>
            <a:r>
              <a:rPr lang="en-US" dirty="0" err="1">
                <a:solidFill>
                  <a:srgbClr val="002060"/>
                </a:solidFill>
              </a:rPr>
              <a:t>companiei</a:t>
            </a:r>
            <a:r>
              <a:rPr lang="en-US" dirty="0">
                <a:solidFill>
                  <a:srgbClr val="002060"/>
                </a:solidFill>
              </a:rPr>
              <a:t> Nuclear NDT Research &amp; Services S.R.L., program pus in </a:t>
            </a:r>
            <a:r>
              <a:rPr lang="en-US" dirty="0" err="1">
                <a:solidFill>
                  <a:srgbClr val="002060"/>
                </a:solidFill>
              </a:rPr>
              <a:t>slujba</a:t>
            </a:r>
            <a:r>
              <a:rPr lang="en-US" dirty="0">
                <a:solidFill>
                  <a:srgbClr val="002060"/>
                </a:solidFill>
              </a:rPr>
              <a:t> </a:t>
            </a:r>
            <a:r>
              <a:rPr lang="en-US" dirty="0" err="1">
                <a:solidFill>
                  <a:srgbClr val="002060"/>
                </a:solidFill>
              </a:rPr>
              <a:t>acestei</a:t>
            </a:r>
            <a:r>
              <a:rPr lang="en-US" dirty="0">
                <a:solidFill>
                  <a:srgbClr val="002060"/>
                </a:solidFill>
              </a:rPr>
              <a:t> </a:t>
            </a:r>
            <a:r>
              <a:rPr lang="en-US" dirty="0" err="1">
                <a:solidFill>
                  <a:srgbClr val="002060"/>
                </a:solidFill>
              </a:rPr>
              <a:t>lupte</a:t>
            </a:r>
            <a:r>
              <a:rPr lang="en-US" dirty="0">
                <a:solidFill>
                  <a:srgbClr val="002060"/>
                </a:solidFill>
              </a:rPr>
              <a:t> </a:t>
            </a:r>
            <a:r>
              <a:rPr lang="en-US" dirty="0" err="1">
                <a:solidFill>
                  <a:srgbClr val="002060"/>
                </a:solidFill>
              </a:rPr>
              <a:t>si</a:t>
            </a:r>
            <a:r>
              <a:rPr lang="en-US" dirty="0">
                <a:solidFill>
                  <a:srgbClr val="002060"/>
                </a:solidFill>
              </a:rPr>
              <a:t> a tot </a:t>
            </a:r>
            <a:r>
              <a:rPr lang="en-US" dirty="0" err="1">
                <a:solidFill>
                  <a:srgbClr val="002060"/>
                </a:solidFill>
              </a:rPr>
              <a:t>ce</a:t>
            </a:r>
            <a:r>
              <a:rPr lang="en-US" dirty="0">
                <a:solidFill>
                  <a:srgbClr val="002060"/>
                </a:solidFill>
              </a:rPr>
              <a:t> </a:t>
            </a:r>
            <a:r>
              <a:rPr lang="en-US" dirty="0" err="1">
                <a:solidFill>
                  <a:srgbClr val="002060"/>
                </a:solidFill>
              </a:rPr>
              <a:t>inseamna</a:t>
            </a:r>
            <a:r>
              <a:rPr lang="en-US" dirty="0">
                <a:solidFill>
                  <a:srgbClr val="002060"/>
                </a:solidFill>
              </a:rPr>
              <a:t> </a:t>
            </a:r>
            <a:r>
              <a:rPr lang="en-US" dirty="0" err="1">
                <a:solidFill>
                  <a:srgbClr val="002060"/>
                </a:solidFill>
              </a:rPr>
              <a:t>existenta</a:t>
            </a:r>
            <a:r>
              <a:rPr lang="en-US" dirty="0">
                <a:solidFill>
                  <a:srgbClr val="002060"/>
                </a:solidFill>
              </a:rPr>
              <a:t> </a:t>
            </a:r>
            <a:r>
              <a:rPr lang="en-US" dirty="0" err="1">
                <a:solidFill>
                  <a:srgbClr val="002060"/>
                </a:solidFill>
              </a:rPr>
              <a:t>defectelor</a:t>
            </a:r>
            <a:r>
              <a:rPr lang="en-US" dirty="0">
                <a:solidFill>
                  <a:srgbClr val="002060"/>
                </a:solidFill>
              </a:rPr>
              <a:t> in </a:t>
            </a:r>
            <a:r>
              <a:rPr lang="en-US" dirty="0" err="1">
                <a:solidFill>
                  <a:srgbClr val="002060"/>
                </a:solidFill>
              </a:rPr>
              <a:t>materiale</a:t>
            </a:r>
            <a:r>
              <a:rPr lang="en-US" dirty="0">
                <a:solidFill>
                  <a:srgbClr val="002060"/>
                </a:solidFill>
              </a:rPr>
              <a:t>.</a:t>
            </a:r>
          </a:p>
          <a:p>
            <a:pPr algn="ctr"/>
            <a:endParaRPr lang="en-US" sz="800" dirty="0">
              <a:solidFill>
                <a:srgbClr val="002060"/>
              </a:solidFill>
            </a:endParaRPr>
          </a:p>
          <a:p>
            <a:pPr algn="ctr"/>
            <a:r>
              <a:rPr lang="en-US" dirty="0" err="1">
                <a:solidFill>
                  <a:srgbClr val="002060"/>
                </a:solidFill>
              </a:rPr>
              <a:t>Defectele</a:t>
            </a:r>
            <a:r>
              <a:rPr lang="en-US" dirty="0">
                <a:solidFill>
                  <a:srgbClr val="002060"/>
                </a:solidFill>
              </a:rPr>
              <a:t> sunt </a:t>
            </a:r>
            <a:r>
              <a:rPr lang="en-US" dirty="0" err="1">
                <a:solidFill>
                  <a:srgbClr val="002060"/>
                </a:solidFill>
              </a:rPr>
              <a:t>intrinseci</a:t>
            </a:r>
            <a:r>
              <a:rPr lang="en-US" dirty="0">
                <a:solidFill>
                  <a:srgbClr val="002060"/>
                </a:solidFill>
              </a:rPr>
              <a:t> </a:t>
            </a:r>
            <a:r>
              <a:rPr lang="en-US" dirty="0" err="1">
                <a:solidFill>
                  <a:srgbClr val="002060"/>
                </a:solidFill>
              </a:rPr>
              <a:t>naturii</a:t>
            </a:r>
            <a:r>
              <a:rPr lang="en-US" dirty="0">
                <a:solidFill>
                  <a:srgbClr val="002060"/>
                </a:solidFill>
              </a:rPr>
              <a:t> </a:t>
            </a:r>
            <a:r>
              <a:rPr lang="en-US" dirty="0" err="1">
                <a:solidFill>
                  <a:srgbClr val="002060"/>
                </a:solidFill>
              </a:rPr>
              <a:t>lucrurilor</a:t>
            </a:r>
            <a:r>
              <a:rPr lang="en-US" dirty="0">
                <a:solidFill>
                  <a:srgbClr val="002060"/>
                </a:solidFill>
              </a:rPr>
              <a:t>, </a:t>
            </a:r>
            <a:r>
              <a:rPr lang="en-US" dirty="0" err="1">
                <a:solidFill>
                  <a:srgbClr val="002060"/>
                </a:solidFill>
              </a:rPr>
              <a:t>dar</a:t>
            </a:r>
            <a:r>
              <a:rPr lang="en-US" dirty="0">
                <a:solidFill>
                  <a:srgbClr val="002060"/>
                </a:solidFill>
              </a:rPr>
              <a:t> sunt </a:t>
            </a:r>
            <a:r>
              <a:rPr lang="en-US" dirty="0" err="1">
                <a:solidFill>
                  <a:srgbClr val="002060"/>
                </a:solidFill>
              </a:rPr>
              <a:t>evitabile</a:t>
            </a:r>
            <a:r>
              <a:rPr lang="en-US" dirty="0">
                <a:solidFill>
                  <a:srgbClr val="002060"/>
                </a:solidFill>
              </a:rPr>
              <a:t> </a:t>
            </a:r>
            <a:r>
              <a:rPr lang="en-US" dirty="0" err="1">
                <a:solidFill>
                  <a:srgbClr val="002060"/>
                </a:solidFill>
              </a:rPr>
              <a:t>sau</a:t>
            </a:r>
            <a:r>
              <a:rPr lang="en-US" dirty="0">
                <a:solidFill>
                  <a:srgbClr val="002060"/>
                </a:solidFill>
              </a:rPr>
              <a:t> pot fi </a:t>
            </a:r>
            <a:r>
              <a:rPr lang="en-US" dirty="0" err="1">
                <a:solidFill>
                  <a:srgbClr val="002060"/>
                </a:solidFill>
              </a:rPr>
              <a:t>limitate</a:t>
            </a:r>
            <a:r>
              <a:rPr lang="en-US" dirty="0">
                <a:solidFill>
                  <a:srgbClr val="002060"/>
                </a:solidFill>
              </a:rPr>
              <a:t>.</a:t>
            </a:r>
          </a:p>
          <a:p>
            <a:pPr algn="ctr"/>
            <a:r>
              <a:rPr lang="en-US" dirty="0" err="1">
                <a:solidFill>
                  <a:srgbClr val="002060"/>
                </a:solidFill>
              </a:rPr>
              <a:t>Pentru</a:t>
            </a:r>
            <a:r>
              <a:rPr lang="en-US" dirty="0">
                <a:solidFill>
                  <a:srgbClr val="002060"/>
                </a:solidFill>
              </a:rPr>
              <a:t> </a:t>
            </a:r>
            <a:r>
              <a:rPr lang="en-US" dirty="0" err="1">
                <a:solidFill>
                  <a:srgbClr val="002060"/>
                </a:solidFill>
              </a:rPr>
              <a:t>asta</a:t>
            </a:r>
            <a:r>
              <a:rPr lang="en-US" dirty="0">
                <a:solidFill>
                  <a:srgbClr val="002060"/>
                </a:solidFill>
              </a:rPr>
              <a:t>, </a:t>
            </a:r>
            <a:r>
              <a:rPr lang="en-US" dirty="0" err="1">
                <a:solidFill>
                  <a:srgbClr val="002060"/>
                </a:solidFill>
              </a:rPr>
              <a:t>este</a:t>
            </a:r>
            <a:r>
              <a:rPr lang="en-US" dirty="0">
                <a:solidFill>
                  <a:srgbClr val="002060"/>
                </a:solidFill>
              </a:rPr>
              <a:t> </a:t>
            </a:r>
            <a:r>
              <a:rPr lang="en-US" dirty="0" err="1">
                <a:solidFill>
                  <a:srgbClr val="002060"/>
                </a:solidFill>
              </a:rPr>
              <a:t>necesar</a:t>
            </a:r>
            <a:r>
              <a:rPr lang="en-US" dirty="0">
                <a:solidFill>
                  <a:srgbClr val="002060"/>
                </a:solidFill>
              </a:rPr>
              <a:t> </a:t>
            </a:r>
            <a:r>
              <a:rPr lang="en-US" dirty="0" err="1">
                <a:solidFill>
                  <a:srgbClr val="002060"/>
                </a:solidFill>
              </a:rPr>
              <a:t>sa</a:t>
            </a:r>
            <a:r>
              <a:rPr lang="en-US" dirty="0">
                <a:solidFill>
                  <a:srgbClr val="002060"/>
                </a:solidFill>
              </a:rPr>
              <a:t> le </a:t>
            </a:r>
            <a:r>
              <a:rPr lang="en-US" dirty="0" err="1">
                <a:solidFill>
                  <a:srgbClr val="002060"/>
                </a:solidFill>
              </a:rPr>
              <a:t>evidentiem</a:t>
            </a:r>
            <a:r>
              <a:rPr lang="en-US" dirty="0">
                <a:solidFill>
                  <a:srgbClr val="002060"/>
                </a:solidFill>
              </a:rPr>
              <a:t> </a:t>
            </a:r>
            <a:r>
              <a:rPr lang="en-US" dirty="0" err="1">
                <a:solidFill>
                  <a:srgbClr val="002060"/>
                </a:solidFill>
              </a:rPr>
              <a:t>si</a:t>
            </a:r>
            <a:r>
              <a:rPr lang="en-US" dirty="0">
                <a:solidFill>
                  <a:srgbClr val="002060"/>
                </a:solidFill>
              </a:rPr>
              <a:t> </a:t>
            </a:r>
            <a:r>
              <a:rPr lang="en-US" dirty="0" err="1">
                <a:solidFill>
                  <a:srgbClr val="002060"/>
                </a:solidFill>
              </a:rPr>
              <a:t>sa</a:t>
            </a:r>
            <a:r>
              <a:rPr lang="en-US" dirty="0">
                <a:solidFill>
                  <a:srgbClr val="002060"/>
                </a:solidFill>
              </a:rPr>
              <a:t> le </a:t>
            </a:r>
            <a:r>
              <a:rPr lang="en-US" dirty="0" err="1">
                <a:solidFill>
                  <a:srgbClr val="002060"/>
                </a:solidFill>
              </a:rPr>
              <a:t>caracterizam</a:t>
            </a:r>
            <a:r>
              <a:rPr lang="en-US" dirty="0">
                <a:solidFill>
                  <a:srgbClr val="002060"/>
                </a:solidFill>
              </a:rPr>
              <a:t> in </a:t>
            </a:r>
            <a:r>
              <a:rPr lang="en-US" dirty="0" err="1">
                <a:solidFill>
                  <a:srgbClr val="002060"/>
                </a:solidFill>
              </a:rPr>
              <a:t>toate</a:t>
            </a:r>
            <a:r>
              <a:rPr lang="en-US" dirty="0">
                <a:solidFill>
                  <a:srgbClr val="002060"/>
                </a:solidFill>
              </a:rPr>
              <a:t> </a:t>
            </a:r>
            <a:r>
              <a:rPr lang="en-US" dirty="0" err="1">
                <a:solidFill>
                  <a:srgbClr val="002060"/>
                </a:solidFill>
              </a:rPr>
              <a:t>detaliile</a:t>
            </a:r>
            <a:r>
              <a:rPr lang="en-US" dirty="0">
                <a:solidFill>
                  <a:srgbClr val="002060"/>
                </a:solidFill>
              </a:rPr>
              <a:t> lor,</a:t>
            </a:r>
          </a:p>
          <a:p>
            <a:pPr algn="ctr"/>
            <a:r>
              <a:rPr lang="en-US" dirty="0" err="1">
                <a:solidFill>
                  <a:srgbClr val="002060"/>
                </a:solidFill>
              </a:rPr>
              <a:t>pentru</a:t>
            </a:r>
            <a:r>
              <a:rPr lang="en-US" dirty="0">
                <a:solidFill>
                  <a:srgbClr val="002060"/>
                </a:solidFill>
              </a:rPr>
              <a:t> a le </a:t>
            </a:r>
            <a:r>
              <a:rPr lang="en-US" dirty="0" err="1">
                <a:solidFill>
                  <a:srgbClr val="002060"/>
                </a:solidFill>
              </a:rPr>
              <a:t>intelege</a:t>
            </a:r>
            <a:r>
              <a:rPr lang="en-US" dirty="0">
                <a:solidFill>
                  <a:srgbClr val="002060"/>
                </a:solidFill>
              </a:rPr>
              <a:t> </a:t>
            </a:r>
            <a:r>
              <a:rPr lang="en-US" dirty="0" err="1">
                <a:solidFill>
                  <a:srgbClr val="002060"/>
                </a:solidFill>
              </a:rPr>
              <a:t>cauzele</a:t>
            </a:r>
            <a:r>
              <a:rPr lang="en-US" dirty="0">
                <a:solidFill>
                  <a:srgbClr val="002060"/>
                </a:solidFill>
              </a:rPr>
              <a:t> </a:t>
            </a:r>
            <a:r>
              <a:rPr lang="en-US" dirty="0" err="1">
                <a:solidFill>
                  <a:srgbClr val="002060"/>
                </a:solidFill>
              </a:rPr>
              <a:t>si</a:t>
            </a:r>
            <a:r>
              <a:rPr lang="en-US" dirty="0">
                <a:solidFill>
                  <a:srgbClr val="002060"/>
                </a:solidFill>
              </a:rPr>
              <a:t> </a:t>
            </a:r>
            <a:r>
              <a:rPr lang="en-US" dirty="0" err="1">
                <a:solidFill>
                  <a:srgbClr val="002060"/>
                </a:solidFill>
              </a:rPr>
              <a:t>efectele</a:t>
            </a:r>
            <a:r>
              <a:rPr lang="en-US" dirty="0">
                <a:solidFill>
                  <a:srgbClr val="002060"/>
                </a:solidFill>
              </a:rPr>
              <a:t>.</a:t>
            </a:r>
          </a:p>
          <a:p>
            <a:pPr algn="ctr"/>
            <a:endParaRPr lang="en-US" sz="800" dirty="0">
              <a:solidFill>
                <a:srgbClr val="002060"/>
              </a:solidFill>
            </a:endParaRPr>
          </a:p>
          <a:p>
            <a:pPr algn="ctr"/>
            <a:r>
              <a:rPr lang="en-US" dirty="0" err="1">
                <a:solidFill>
                  <a:srgbClr val="002060"/>
                </a:solidFill>
              </a:rPr>
              <a:t>Defectele</a:t>
            </a:r>
            <a:r>
              <a:rPr lang="en-US" dirty="0">
                <a:solidFill>
                  <a:srgbClr val="002060"/>
                </a:solidFill>
              </a:rPr>
              <a:t> fac </a:t>
            </a:r>
            <a:r>
              <a:rPr lang="en-US" dirty="0" err="1">
                <a:solidFill>
                  <a:srgbClr val="002060"/>
                </a:solidFill>
              </a:rPr>
              <a:t>lumea</a:t>
            </a:r>
            <a:r>
              <a:rPr lang="en-US" dirty="0">
                <a:solidFill>
                  <a:srgbClr val="002060"/>
                </a:solidFill>
              </a:rPr>
              <a:t> </a:t>
            </a:r>
            <a:r>
              <a:rPr lang="en-US" dirty="0" err="1">
                <a:solidFill>
                  <a:srgbClr val="002060"/>
                </a:solidFill>
              </a:rPr>
              <a:t>interesanta</a:t>
            </a:r>
            <a:r>
              <a:rPr lang="en-US" dirty="0">
                <a:solidFill>
                  <a:srgbClr val="002060"/>
                </a:solidFill>
              </a:rPr>
              <a:t>, </a:t>
            </a:r>
            <a:r>
              <a:rPr lang="en-US" dirty="0" err="1">
                <a:solidFill>
                  <a:srgbClr val="002060"/>
                </a:solidFill>
              </a:rPr>
              <a:t>iar</a:t>
            </a:r>
            <a:r>
              <a:rPr lang="en-US" dirty="0">
                <a:solidFill>
                  <a:srgbClr val="002060"/>
                </a:solidFill>
              </a:rPr>
              <a:t> </a:t>
            </a:r>
            <a:r>
              <a:rPr lang="en-US" dirty="0" err="1">
                <a:solidFill>
                  <a:srgbClr val="002060"/>
                </a:solidFill>
              </a:rPr>
              <a:t>uneori</a:t>
            </a:r>
            <a:r>
              <a:rPr lang="en-US" dirty="0">
                <a:solidFill>
                  <a:srgbClr val="002060"/>
                </a:solidFill>
              </a:rPr>
              <a:t> </a:t>
            </a:r>
            <a:r>
              <a:rPr lang="en-US" dirty="0" err="1">
                <a:solidFill>
                  <a:srgbClr val="002060"/>
                </a:solidFill>
              </a:rPr>
              <a:t>dau</a:t>
            </a:r>
            <a:r>
              <a:rPr lang="en-US" dirty="0">
                <a:solidFill>
                  <a:srgbClr val="002060"/>
                </a:solidFill>
              </a:rPr>
              <a:t> </a:t>
            </a:r>
            <a:r>
              <a:rPr lang="en-US" dirty="0" err="1">
                <a:solidFill>
                  <a:srgbClr val="002060"/>
                </a:solidFill>
              </a:rPr>
              <a:t>farmec</a:t>
            </a:r>
            <a:r>
              <a:rPr lang="en-US" dirty="0">
                <a:solidFill>
                  <a:srgbClr val="002060"/>
                </a:solidFill>
              </a:rPr>
              <a:t> </a:t>
            </a:r>
            <a:r>
              <a:rPr lang="en-US" dirty="0" err="1">
                <a:solidFill>
                  <a:srgbClr val="002060"/>
                </a:solidFill>
              </a:rPr>
              <a:t>nepretuit</a:t>
            </a:r>
            <a:r>
              <a:rPr lang="en-US" dirty="0">
                <a:solidFill>
                  <a:srgbClr val="002060"/>
                </a:solidFill>
              </a:rPr>
              <a:t> </a:t>
            </a:r>
            <a:r>
              <a:rPr lang="en-US" dirty="0" err="1">
                <a:solidFill>
                  <a:srgbClr val="002060"/>
                </a:solidFill>
              </a:rPr>
              <a:t>fiintelor</a:t>
            </a:r>
            <a:r>
              <a:rPr lang="en-US" dirty="0">
                <a:solidFill>
                  <a:srgbClr val="002060"/>
                </a:solidFill>
              </a:rPr>
              <a:t> </a:t>
            </a:r>
            <a:r>
              <a:rPr lang="en-US" dirty="0" err="1">
                <a:solidFill>
                  <a:srgbClr val="002060"/>
                </a:solidFill>
              </a:rPr>
              <a:t>si</a:t>
            </a:r>
            <a:r>
              <a:rPr lang="en-US" dirty="0">
                <a:solidFill>
                  <a:srgbClr val="002060"/>
                </a:solidFill>
              </a:rPr>
              <a:t> </a:t>
            </a:r>
            <a:r>
              <a:rPr lang="en-US" dirty="0" err="1">
                <a:solidFill>
                  <a:srgbClr val="002060"/>
                </a:solidFill>
              </a:rPr>
              <a:t>lucrurilor</a:t>
            </a:r>
            <a:r>
              <a:rPr lang="en-US" dirty="0">
                <a:solidFill>
                  <a:srgbClr val="002060"/>
                </a:solidFill>
              </a:rPr>
              <a:t> </a:t>
            </a:r>
            <a:r>
              <a:rPr lang="en-US" dirty="0" err="1">
                <a:solidFill>
                  <a:srgbClr val="002060"/>
                </a:solidFill>
              </a:rPr>
              <a:t>alese</a:t>
            </a:r>
            <a:r>
              <a:rPr lang="en-US" dirty="0">
                <a:solidFill>
                  <a:srgbClr val="002060"/>
                </a:solidFill>
              </a:rPr>
              <a:t> de </a:t>
            </a:r>
            <a:r>
              <a:rPr lang="en-US" dirty="0" err="1">
                <a:solidFill>
                  <a:srgbClr val="002060"/>
                </a:solidFill>
              </a:rPr>
              <a:t>zei</a:t>
            </a:r>
            <a:r>
              <a:rPr lang="en-US" dirty="0">
                <a:solidFill>
                  <a:srgbClr val="002060"/>
                </a:solidFill>
              </a:rPr>
              <a:t>.</a:t>
            </a:r>
          </a:p>
          <a:p>
            <a:pPr algn="ctr"/>
            <a:endParaRPr lang="en-US" sz="800" dirty="0">
              <a:solidFill>
                <a:srgbClr val="002060"/>
              </a:solidFill>
            </a:endParaRPr>
          </a:p>
          <a:p>
            <a:pPr algn="ctr"/>
            <a:r>
              <a:rPr lang="en-US" dirty="0">
                <a:solidFill>
                  <a:srgbClr val="002060"/>
                </a:solidFill>
              </a:rPr>
              <a:t>Omul </a:t>
            </a:r>
            <a:r>
              <a:rPr lang="en-US" dirty="0" err="1">
                <a:solidFill>
                  <a:srgbClr val="002060"/>
                </a:solidFill>
              </a:rPr>
              <a:t>poate</a:t>
            </a:r>
            <a:r>
              <a:rPr lang="en-US" dirty="0">
                <a:solidFill>
                  <a:srgbClr val="002060"/>
                </a:solidFill>
              </a:rPr>
              <a:t> face </a:t>
            </a:r>
            <a:r>
              <a:rPr lang="en-US" dirty="0" err="1">
                <a:solidFill>
                  <a:srgbClr val="002060"/>
                </a:solidFill>
              </a:rPr>
              <a:t>lucruri</a:t>
            </a:r>
            <a:r>
              <a:rPr lang="en-US" dirty="0">
                <a:solidFill>
                  <a:srgbClr val="002060"/>
                </a:solidFill>
              </a:rPr>
              <a:t> </a:t>
            </a:r>
            <a:r>
              <a:rPr lang="en-US" dirty="0" err="1">
                <a:solidFill>
                  <a:srgbClr val="002060"/>
                </a:solidFill>
              </a:rPr>
              <a:t>perfecte</a:t>
            </a:r>
            <a:r>
              <a:rPr lang="en-US" dirty="0">
                <a:solidFill>
                  <a:srgbClr val="002060"/>
                </a:solidFill>
              </a:rPr>
              <a:t>, </a:t>
            </a:r>
            <a:r>
              <a:rPr lang="en-US" dirty="0" err="1">
                <a:solidFill>
                  <a:srgbClr val="002060"/>
                </a:solidFill>
              </a:rPr>
              <a:t>dar</a:t>
            </a:r>
            <a:r>
              <a:rPr lang="en-US" dirty="0">
                <a:solidFill>
                  <a:srgbClr val="002060"/>
                </a:solidFill>
              </a:rPr>
              <a:t> </a:t>
            </a:r>
            <a:r>
              <a:rPr lang="en-US" dirty="0" err="1">
                <a:solidFill>
                  <a:srgbClr val="002060"/>
                </a:solidFill>
              </a:rPr>
              <a:t>sa</a:t>
            </a:r>
            <a:r>
              <a:rPr lang="en-US" dirty="0">
                <a:solidFill>
                  <a:srgbClr val="002060"/>
                </a:solidFill>
              </a:rPr>
              <a:t> nu-</a:t>
            </a:r>
            <a:r>
              <a:rPr lang="en-US" dirty="0" err="1">
                <a:solidFill>
                  <a:srgbClr val="002060"/>
                </a:solidFill>
              </a:rPr>
              <a:t>si</a:t>
            </a:r>
            <a:r>
              <a:rPr lang="en-US" dirty="0">
                <a:solidFill>
                  <a:srgbClr val="002060"/>
                </a:solidFill>
              </a:rPr>
              <a:t> </a:t>
            </a:r>
            <a:r>
              <a:rPr lang="en-US" dirty="0" err="1">
                <a:solidFill>
                  <a:srgbClr val="002060"/>
                </a:solidFill>
              </a:rPr>
              <a:t>doresaca</a:t>
            </a:r>
            <a:r>
              <a:rPr lang="en-US" dirty="0">
                <a:solidFill>
                  <a:srgbClr val="002060"/>
                </a:solidFill>
              </a:rPr>
              <a:t> </a:t>
            </a:r>
            <a:r>
              <a:rPr lang="en-US" dirty="0" err="1">
                <a:solidFill>
                  <a:srgbClr val="002060"/>
                </a:solidFill>
              </a:rPr>
              <a:t>asta</a:t>
            </a:r>
            <a:r>
              <a:rPr lang="en-US" dirty="0">
                <a:solidFill>
                  <a:srgbClr val="002060"/>
                </a:solidFill>
              </a:rPr>
              <a:t> </a:t>
            </a:r>
            <a:r>
              <a:rPr lang="en-US" dirty="0" err="1">
                <a:solidFill>
                  <a:srgbClr val="002060"/>
                </a:solidFill>
              </a:rPr>
              <a:t>pentru</a:t>
            </a:r>
            <a:r>
              <a:rPr lang="en-US" dirty="0">
                <a:solidFill>
                  <a:srgbClr val="002060"/>
                </a:solidFill>
              </a:rPr>
              <a:t> ca </a:t>
            </a:r>
            <a:r>
              <a:rPr lang="en-US" dirty="0" err="1">
                <a:solidFill>
                  <a:srgbClr val="002060"/>
                </a:solidFill>
              </a:rPr>
              <a:t>va</a:t>
            </a:r>
            <a:r>
              <a:rPr lang="en-US" dirty="0">
                <a:solidFill>
                  <a:srgbClr val="002060"/>
                </a:solidFill>
              </a:rPr>
              <a:t> </a:t>
            </a:r>
            <a:r>
              <a:rPr lang="en-US" dirty="0" err="1">
                <a:solidFill>
                  <a:srgbClr val="002060"/>
                </a:solidFill>
              </a:rPr>
              <a:t>starni</a:t>
            </a:r>
            <a:r>
              <a:rPr lang="en-US" dirty="0">
                <a:solidFill>
                  <a:srgbClr val="002060"/>
                </a:solidFill>
              </a:rPr>
              <a:t> </a:t>
            </a:r>
            <a:r>
              <a:rPr lang="en-US" dirty="0" err="1">
                <a:solidFill>
                  <a:srgbClr val="002060"/>
                </a:solidFill>
              </a:rPr>
              <a:t>invidia</a:t>
            </a:r>
            <a:r>
              <a:rPr lang="en-US" dirty="0">
                <a:solidFill>
                  <a:srgbClr val="002060"/>
                </a:solidFill>
              </a:rPr>
              <a:t> </a:t>
            </a:r>
            <a:r>
              <a:rPr lang="en-US" dirty="0" err="1">
                <a:solidFill>
                  <a:srgbClr val="002060"/>
                </a:solidFill>
              </a:rPr>
              <a:t>zeilor</a:t>
            </a:r>
            <a:r>
              <a:rPr lang="en-US" dirty="0">
                <a:solidFill>
                  <a:srgbClr val="002060"/>
                </a:solidFill>
              </a:rPr>
              <a:t>! </a:t>
            </a:r>
          </a:p>
          <a:p>
            <a:pPr algn="ctr"/>
            <a:endParaRPr lang="en-US" sz="800" dirty="0">
              <a:solidFill>
                <a:srgbClr val="002060"/>
              </a:solidFill>
            </a:endParaRPr>
          </a:p>
          <a:p>
            <a:pPr algn="ctr"/>
            <a:r>
              <a:rPr lang="en-US" dirty="0">
                <a:solidFill>
                  <a:srgbClr val="002060"/>
                </a:solidFill>
              </a:rPr>
              <a:t>Asa ca Omul </a:t>
            </a:r>
            <a:r>
              <a:rPr lang="en-US" dirty="0" err="1">
                <a:solidFill>
                  <a:srgbClr val="002060"/>
                </a:solidFill>
              </a:rPr>
              <a:t>trebuie</a:t>
            </a:r>
            <a:r>
              <a:rPr lang="en-US" dirty="0">
                <a:solidFill>
                  <a:srgbClr val="002060"/>
                </a:solidFill>
              </a:rPr>
              <a:t> </a:t>
            </a:r>
            <a:r>
              <a:rPr lang="en-US" dirty="0" err="1">
                <a:solidFill>
                  <a:srgbClr val="002060"/>
                </a:solidFill>
              </a:rPr>
              <a:t>sa</a:t>
            </a:r>
            <a:r>
              <a:rPr lang="en-US" dirty="0">
                <a:solidFill>
                  <a:srgbClr val="002060"/>
                </a:solidFill>
              </a:rPr>
              <a:t> </a:t>
            </a:r>
            <a:r>
              <a:rPr lang="en-US" dirty="0" err="1">
                <a:solidFill>
                  <a:srgbClr val="002060"/>
                </a:solidFill>
              </a:rPr>
              <a:t>invete</a:t>
            </a:r>
            <a:r>
              <a:rPr lang="en-US" dirty="0">
                <a:solidFill>
                  <a:srgbClr val="002060"/>
                </a:solidFill>
              </a:rPr>
              <a:t> s</a:t>
            </a:r>
            <a:r>
              <a:rPr lang="vi-VN" sz="1800" dirty="0">
                <a:solidFill>
                  <a:srgbClr val="002060"/>
                </a:solidFill>
                <a:latin typeface="Calibri" panose="020F0502020204030204" pitchFamily="34" charset="0"/>
                <a:ea typeface="Calibri" panose="020F0502020204030204" pitchFamily="34" charset="0"/>
                <a:cs typeface="Calibri" panose="020F0502020204030204" pitchFamily="34" charset="0"/>
              </a:rPr>
              <a:t>ă</a:t>
            </a:r>
            <a:r>
              <a:rPr lang="en-US" dirty="0">
                <a:solidFill>
                  <a:srgbClr val="002060"/>
                </a:solidFill>
              </a:rPr>
              <a:t> </a:t>
            </a:r>
            <a:r>
              <a:rPr lang="en-US" dirty="0" err="1">
                <a:solidFill>
                  <a:srgbClr val="002060"/>
                </a:solidFill>
              </a:rPr>
              <a:t>si</a:t>
            </a:r>
            <a:r>
              <a:rPr lang="en-US" dirty="0">
                <a:solidFill>
                  <a:srgbClr val="002060"/>
                </a:solidFill>
              </a:rPr>
              <a:t> </a:t>
            </a:r>
            <a:r>
              <a:rPr lang="en-US" dirty="0" err="1">
                <a:solidFill>
                  <a:srgbClr val="002060"/>
                </a:solidFill>
              </a:rPr>
              <a:t>creeze</a:t>
            </a:r>
            <a:r>
              <a:rPr lang="en-US" dirty="0">
                <a:solidFill>
                  <a:srgbClr val="002060"/>
                </a:solidFill>
              </a:rPr>
              <a:t> </a:t>
            </a:r>
            <a:r>
              <a:rPr lang="en-US" dirty="0" err="1">
                <a:solidFill>
                  <a:srgbClr val="002060"/>
                </a:solidFill>
              </a:rPr>
              <a:t>defecte</a:t>
            </a:r>
            <a:r>
              <a:rPr lang="en-US" dirty="0">
                <a:solidFill>
                  <a:srgbClr val="002060"/>
                </a:solidFill>
              </a:rPr>
              <a:t>, </a:t>
            </a:r>
            <a:r>
              <a:rPr lang="en-US" dirty="0" err="1">
                <a:solidFill>
                  <a:srgbClr val="002060"/>
                </a:solidFill>
              </a:rPr>
              <a:t>pentru</a:t>
            </a:r>
            <a:r>
              <a:rPr lang="en-US" dirty="0">
                <a:solidFill>
                  <a:srgbClr val="002060"/>
                </a:solidFill>
              </a:rPr>
              <a:t> a se </a:t>
            </a:r>
            <a:r>
              <a:rPr lang="en-US" dirty="0" err="1">
                <a:solidFill>
                  <a:srgbClr val="002060"/>
                </a:solidFill>
              </a:rPr>
              <a:t>bucura</a:t>
            </a:r>
            <a:r>
              <a:rPr lang="en-US" dirty="0">
                <a:solidFill>
                  <a:srgbClr val="002060"/>
                </a:solidFill>
              </a:rPr>
              <a:t> de gratia </a:t>
            </a:r>
            <a:r>
              <a:rPr lang="en-US" dirty="0" err="1">
                <a:solidFill>
                  <a:srgbClr val="002060"/>
                </a:solidFill>
              </a:rPr>
              <a:t>zeilor</a:t>
            </a:r>
            <a:r>
              <a:rPr lang="en-US" dirty="0">
                <a:solidFill>
                  <a:srgbClr val="002060"/>
                </a:solidFill>
              </a:rPr>
              <a:t> </a:t>
            </a:r>
          </a:p>
          <a:p>
            <a:pPr algn="ctr"/>
            <a:r>
              <a:rPr lang="en-US" dirty="0" err="1">
                <a:solidFill>
                  <a:srgbClr val="002060"/>
                </a:solidFill>
              </a:rPr>
              <a:t>si</a:t>
            </a:r>
            <a:r>
              <a:rPr lang="en-US" dirty="0">
                <a:solidFill>
                  <a:srgbClr val="002060"/>
                </a:solidFill>
              </a:rPr>
              <a:t> de </a:t>
            </a:r>
            <a:r>
              <a:rPr lang="en-US" dirty="0" err="1">
                <a:solidFill>
                  <a:srgbClr val="002060"/>
                </a:solidFill>
              </a:rPr>
              <a:t>ceea</a:t>
            </a:r>
            <a:r>
              <a:rPr lang="en-US" dirty="0">
                <a:solidFill>
                  <a:srgbClr val="002060"/>
                </a:solidFill>
              </a:rPr>
              <a:t> </a:t>
            </a:r>
            <a:r>
              <a:rPr lang="en-US" dirty="0" err="1">
                <a:solidFill>
                  <a:srgbClr val="002060"/>
                </a:solidFill>
              </a:rPr>
              <a:t>ce</a:t>
            </a:r>
            <a:r>
              <a:rPr lang="en-US" dirty="0">
                <a:solidFill>
                  <a:srgbClr val="002060"/>
                </a:solidFill>
              </a:rPr>
              <a:t> </a:t>
            </a:r>
            <a:r>
              <a:rPr lang="en-US" dirty="0" err="1">
                <a:solidFill>
                  <a:srgbClr val="002060"/>
                </a:solidFill>
              </a:rPr>
              <a:t>este</a:t>
            </a:r>
            <a:r>
              <a:rPr lang="en-US" dirty="0">
                <a:solidFill>
                  <a:srgbClr val="002060"/>
                </a:solidFill>
              </a:rPr>
              <a:t> ALTFEL!</a:t>
            </a:r>
          </a:p>
          <a:p>
            <a:pPr algn="ctr"/>
            <a:endParaRPr lang="en-US" sz="800" dirty="0">
              <a:solidFill>
                <a:srgbClr val="002060"/>
              </a:solidFill>
            </a:endParaRPr>
          </a:p>
          <a:p>
            <a:pPr algn="ctr"/>
            <a:r>
              <a:rPr lang="en-US" b="1" dirty="0" err="1">
                <a:solidFill>
                  <a:srgbClr val="002060"/>
                </a:solidFill>
              </a:rPr>
              <a:t>Asadar</a:t>
            </a:r>
            <a:r>
              <a:rPr lang="en-US" b="1" dirty="0">
                <a:solidFill>
                  <a:srgbClr val="002060"/>
                </a:solidFill>
              </a:rPr>
              <a:t>, </a:t>
            </a:r>
            <a:r>
              <a:rPr lang="en-US" b="1" dirty="0" err="1">
                <a:solidFill>
                  <a:srgbClr val="002060"/>
                </a:solidFill>
              </a:rPr>
              <a:t>sa</a:t>
            </a:r>
            <a:r>
              <a:rPr lang="en-US" b="1" dirty="0">
                <a:solidFill>
                  <a:srgbClr val="002060"/>
                </a:solidFill>
              </a:rPr>
              <a:t> </a:t>
            </a:r>
            <a:r>
              <a:rPr lang="en-US" b="1" dirty="0" err="1">
                <a:solidFill>
                  <a:srgbClr val="002060"/>
                </a:solidFill>
              </a:rPr>
              <a:t>pornim</a:t>
            </a:r>
            <a:r>
              <a:rPr lang="en-US" b="1" dirty="0">
                <a:solidFill>
                  <a:srgbClr val="002060"/>
                </a:solidFill>
              </a:rPr>
              <a:t> </a:t>
            </a:r>
            <a:r>
              <a:rPr lang="en-US" b="1" dirty="0" err="1">
                <a:solidFill>
                  <a:srgbClr val="002060"/>
                </a:solidFill>
              </a:rPr>
              <a:t>motoarele</a:t>
            </a:r>
            <a:r>
              <a:rPr lang="en-US" dirty="0">
                <a:solidFill>
                  <a:srgbClr val="002060"/>
                </a:solidFill>
              </a:rPr>
              <a:t>!</a:t>
            </a:r>
          </a:p>
        </p:txBody>
      </p:sp>
      <p:sp>
        <p:nvSpPr>
          <p:cNvPr id="3" name="Oval 2"/>
          <p:cNvSpPr/>
          <p:nvPr/>
        </p:nvSpPr>
        <p:spPr>
          <a:xfrm>
            <a:off x="78146" y="2590800"/>
            <a:ext cx="4343400" cy="1861006"/>
          </a:xfrm>
          <a:prstGeom prst="ellipse">
            <a:avLst/>
          </a:prstGeom>
          <a:noFill/>
        </p:spPr>
        <p:txBody>
          <a:bodyPr wrap="square" rtlCol="0">
            <a:spAutoFit/>
          </a:bodyPr>
          <a:lstStyle/>
          <a:p>
            <a:pPr algn="ctr"/>
            <a:endParaRPr lang="en-US" sz="4000" dirty="0">
              <a:solidFill>
                <a:srgbClr val="002060"/>
              </a:solidFill>
              <a:latin typeface="Roboto Black" panose="020B0604020202020204" charset="0"/>
              <a:ea typeface="Roboto Black" panose="020B0604020202020204" charset="0"/>
            </a:endParaRPr>
          </a:p>
          <a:p>
            <a:pPr algn="ctr"/>
            <a:endParaRPr lang="en-US" sz="4000" dirty="0">
              <a:solidFill>
                <a:srgbClr val="002060"/>
              </a:solidFill>
              <a:latin typeface="Roboto Black" panose="020B0604020202020204" charset="0"/>
              <a:ea typeface="Roboto Black" panose="020B0604020202020204" charset="0"/>
            </a:endParaRPr>
          </a:p>
        </p:txBody>
      </p:sp>
      <p:sp>
        <p:nvSpPr>
          <p:cNvPr id="4" name="Slide Number Placeholder 3"/>
          <p:cNvSpPr>
            <a:spLocks noGrp="1"/>
          </p:cNvSpPr>
          <p:nvPr>
            <p:ph type="sldNum" sz="quarter" idx="12"/>
          </p:nvPr>
        </p:nvSpPr>
        <p:spPr/>
        <p:txBody>
          <a:bodyPr vert="horz" lIns="91440" tIns="45720" rIns="91440" bIns="45720" rtlCol="0" anchor="ctr"/>
          <a:lstStyle/>
          <a:p>
            <a:fld id="{7AE6DB81-CD70-4855-B278-F901BB3266E1}" type="slidenum">
              <a:rPr lang="en-US" sz="2000" b="1">
                <a:solidFill>
                  <a:srgbClr val="002060"/>
                </a:solidFill>
                <a:latin typeface="Times New Roman" panose="02020603050405020304" pitchFamily="18" charset="0"/>
                <a:ea typeface="Verdana" pitchFamily="34" charset="0"/>
                <a:cs typeface="Times New Roman" panose="02020603050405020304" pitchFamily="18" charset="0"/>
              </a:rPr>
              <a:pPr/>
              <a:t>3</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7" name="TextBox 6"/>
          <p:cNvSpPr txBox="1"/>
          <p:nvPr/>
        </p:nvSpPr>
        <p:spPr>
          <a:xfrm>
            <a:off x="761999" y="184887"/>
            <a:ext cx="7319094" cy="1754326"/>
          </a:xfrm>
          <a:prstGeom prst="rect">
            <a:avLst/>
          </a:prstGeom>
          <a:noFill/>
        </p:spPr>
        <p:txBody>
          <a:bodyPr wrap="square" rtlCol="0">
            <a:spAutoFit/>
          </a:bodyPr>
          <a:lstStyle>
            <a:defPPr>
              <a:defRPr lang="en-US"/>
            </a:defPPr>
            <a:lvl1pPr algn="ctr">
              <a:defRPr sz="4800">
                <a:solidFill>
                  <a:schemeClr val="tx1">
                    <a:lumMod val="65000"/>
                    <a:lumOff val="35000"/>
                  </a:schemeClr>
                </a:solidFill>
                <a:latin typeface="Roboto Black" panose="020B0604020202020204" charset="0"/>
                <a:ea typeface="Roboto Black" panose="020B0604020202020204" charset="0"/>
                <a:cs typeface="Roboto Black" panose="020B0604020202020204" charset="0"/>
              </a:defRPr>
            </a:lvl1pPr>
          </a:lstStyle>
          <a:p>
            <a:pPr algn="l"/>
            <a:r>
              <a:rPr lang="en-US" sz="3200" dirty="0">
                <a:solidFill>
                  <a:srgbClr val="002060"/>
                </a:solidFill>
                <a:latin typeface="Roboto Black" panose="020B0604020202020204" charset="0"/>
                <a:ea typeface="Roboto Black" panose="020B0604020202020204" charset="0"/>
              </a:rPr>
              <a:t>Motto:</a:t>
            </a:r>
          </a:p>
          <a:p>
            <a:r>
              <a:rPr lang="en-US" sz="3600" b="1" dirty="0" err="1">
                <a:solidFill>
                  <a:srgbClr val="002060"/>
                </a:solidFill>
                <a:latin typeface="Times New Roman" panose="02020603050405020304" pitchFamily="18" charset="0"/>
                <a:cs typeface="Times New Roman" panose="02020603050405020304" pitchFamily="18" charset="0"/>
              </a:rPr>
              <a:t>Lupta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omului</a:t>
            </a:r>
            <a:r>
              <a:rPr lang="en-US" sz="3600" b="1" dirty="0">
                <a:solidFill>
                  <a:srgbClr val="002060"/>
                </a:solidFill>
                <a:latin typeface="Times New Roman" panose="02020603050405020304" pitchFamily="18" charset="0"/>
                <a:cs typeface="Times New Roman" panose="02020603050405020304" pitchFamily="18" charset="0"/>
              </a:rPr>
              <a:t> cu </a:t>
            </a:r>
            <a:r>
              <a:rPr lang="en-US" sz="3600" b="1" dirty="0" err="1">
                <a:solidFill>
                  <a:srgbClr val="002060"/>
                </a:solidFill>
                <a:latin typeface="Times New Roman" panose="02020603050405020304" pitchFamily="18" charset="0"/>
                <a:cs typeface="Times New Roman" panose="02020603050405020304" pitchFamily="18" charset="0"/>
              </a:rPr>
              <a:t>defectele</a:t>
            </a:r>
            <a:r>
              <a:rPr lang="en-US" sz="3600" b="1" dirty="0">
                <a:solidFill>
                  <a:srgbClr val="002060"/>
                </a:solidFill>
                <a:latin typeface="Times New Roman" panose="02020603050405020304" pitchFamily="18" charset="0"/>
                <a:cs typeface="Times New Roman" panose="02020603050405020304" pitchFamily="18" charset="0"/>
              </a:rPr>
              <a:t> </a:t>
            </a:r>
          </a:p>
          <a:p>
            <a:r>
              <a:rPr lang="en-US" sz="3600" b="1" dirty="0" err="1">
                <a:solidFill>
                  <a:srgbClr val="002060"/>
                </a:solidFill>
                <a:latin typeface="Times New Roman" panose="02020603050405020304" pitchFamily="18" charset="0"/>
                <a:cs typeface="Times New Roman" panose="02020603050405020304" pitchFamily="18" charset="0"/>
              </a:rPr>
              <a:t>este</a:t>
            </a:r>
            <a:r>
              <a:rPr lang="en-US" sz="3600" b="1" dirty="0">
                <a:solidFill>
                  <a:srgbClr val="002060"/>
                </a:solidFill>
                <a:latin typeface="Times New Roman" panose="02020603050405020304" pitchFamily="18" charset="0"/>
                <a:cs typeface="Times New Roman" panose="02020603050405020304" pitchFamily="18" charset="0"/>
              </a:rPr>
              <a:t> cel </a:t>
            </a:r>
            <a:r>
              <a:rPr lang="en-US" sz="3600" b="1" dirty="0" err="1">
                <a:solidFill>
                  <a:srgbClr val="002060"/>
                </a:solidFill>
                <a:latin typeface="Times New Roman" panose="02020603050405020304" pitchFamily="18" charset="0"/>
                <a:cs typeface="Times New Roman" panose="02020603050405020304" pitchFamily="18" charset="0"/>
              </a:rPr>
              <a:t>mai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subtil</a:t>
            </a:r>
            <a:r>
              <a:rPr lang="en-US" sz="3600" b="1" dirty="0">
                <a:solidFill>
                  <a:srgbClr val="002060"/>
                </a:solidFill>
                <a:latin typeface="Times New Roman" panose="02020603050405020304" pitchFamily="18" charset="0"/>
                <a:cs typeface="Times New Roman" panose="02020603050405020304" pitchFamily="18" charset="0"/>
              </a:rPr>
              <a:t> motor al </a:t>
            </a:r>
            <a:r>
              <a:rPr lang="en-US" sz="3600" b="1" dirty="0" err="1">
                <a:solidFill>
                  <a:srgbClr val="002060"/>
                </a:solidFill>
                <a:latin typeface="Times New Roman" panose="02020603050405020304" pitchFamily="18" charset="0"/>
                <a:cs typeface="Times New Roman" panose="02020603050405020304" pitchFamily="18" charset="0"/>
              </a:rPr>
              <a:t>lumii</a:t>
            </a:r>
            <a:r>
              <a:rPr lang="en-US" sz="36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19731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B8C8C-9DB9-414B-8AFD-0FA1CD77BB94}"/>
              </a:ext>
            </a:extLst>
          </p:cNvPr>
          <p:cNvSpPr/>
          <p:nvPr/>
        </p:nvSpPr>
        <p:spPr>
          <a:xfrm>
            <a:off x="914400" y="1066801"/>
            <a:ext cx="3657600" cy="4648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362200" y="1600200"/>
            <a:ext cx="762000" cy="1558052"/>
          </a:xfrm>
          <a:prstGeom prst="ellipse">
            <a:avLst/>
          </a:prstGeom>
          <a:noFill/>
        </p:spPr>
        <p:txBody>
          <a:bodyPr wrap="square" rtlCol="0">
            <a:spAutoFit/>
          </a:bodyPr>
          <a:lstStyle/>
          <a:p>
            <a:pPr algn="ctr"/>
            <a:r>
              <a:rPr lang="en-US" sz="6600" dirty="0">
                <a:solidFill>
                  <a:srgbClr val="002060"/>
                </a:solidFill>
                <a:latin typeface="Roboto Black" panose="020B0604020202020204" charset="0"/>
                <a:ea typeface="Roboto Black" panose="020B0604020202020204" charset="0"/>
                <a:cs typeface="Roboto Black" panose="020B0604020202020204" charset="0"/>
              </a:rPr>
              <a:t>9</a:t>
            </a:r>
          </a:p>
        </p:txBody>
      </p:sp>
      <p:sp>
        <p:nvSpPr>
          <p:cNvPr id="4" name="Slide Number Placeholder 3"/>
          <p:cNvSpPr>
            <a:spLocks noGrp="1"/>
          </p:cNvSpPr>
          <p:nvPr>
            <p:ph type="sldNum" sz="quarter" idx="12"/>
          </p:nvPr>
        </p:nvSpPr>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30</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7" name="TextBox 6"/>
          <p:cNvSpPr txBox="1"/>
          <p:nvPr/>
        </p:nvSpPr>
        <p:spPr>
          <a:xfrm>
            <a:off x="1000125" y="3013501"/>
            <a:ext cx="3486150" cy="584775"/>
          </a:xfrm>
          <a:prstGeom prst="rect">
            <a:avLst/>
          </a:prstGeom>
          <a:noFill/>
        </p:spPr>
        <p:txBody>
          <a:bodyPr wrap="square" rtlCol="0">
            <a:spAutoFit/>
          </a:bodyPr>
          <a:lstStyle>
            <a:defPPr>
              <a:defRPr lang="en-US"/>
            </a:defPPr>
            <a:lvl1pPr algn="ctr">
              <a:defRPr sz="4800">
                <a:solidFill>
                  <a:schemeClr val="tx1">
                    <a:lumMod val="65000"/>
                    <a:lumOff val="35000"/>
                  </a:schemeClr>
                </a:solidFill>
                <a:latin typeface="Roboto Black" panose="020B0604020202020204" charset="0"/>
                <a:ea typeface="Roboto Black" panose="020B0604020202020204" charset="0"/>
                <a:cs typeface="Roboto Black" panose="020B0604020202020204" charset="0"/>
              </a:defRPr>
            </a:lvl1pPr>
          </a:lstStyle>
          <a:p>
            <a:pPr algn="ctr">
              <a:spcBef>
                <a:spcPts val="1200"/>
              </a:spcBef>
              <a:spcAft>
                <a:spcPts val="1200"/>
              </a:spcAft>
            </a:pPr>
            <a:r>
              <a:rPr lang="it-IT" sz="3200" b="1" kern="0" dirty="0">
                <a:solidFill>
                  <a:srgbClr val="002060"/>
                </a:solidFill>
                <a:effectLst/>
                <a:latin typeface="Times New Roman" panose="02020603050405020304" pitchFamily="18" charset="0"/>
              </a:rPr>
              <a:t>CONCLUZI</a:t>
            </a:r>
            <a:r>
              <a:rPr lang="it-IT" sz="3200" b="1" kern="0" dirty="0">
                <a:solidFill>
                  <a:srgbClr val="002060"/>
                </a:solidFill>
                <a:latin typeface="Times New Roman" panose="02020603050405020304" pitchFamily="18" charset="0"/>
              </a:rPr>
              <a:t>I</a:t>
            </a:r>
            <a:endParaRPr lang="ro-RO" sz="3200" b="1" kern="0" dirty="0">
              <a:solidFill>
                <a:srgbClr val="002060"/>
              </a:solidFill>
              <a:effectLst/>
              <a:latin typeface="Times New Roman" panose="02020603050405020304" pitchFamily="18" charset="0"/>
            </a:endParaRPr>
          </a:p>
        </p:txBody>
      </p:sp>
    </p:spTree>
    <p:extLst>
      <p:ext uri="{BB962C8B-B14F-4D97-AF65-F5344CB8AC3E}">
        <p14:creationId xmlns:p14="http://schemas.microsoft.com/office/powerpoint/2010/main" val="3149272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2D59716C-6C08-4FA7-BA0F-63AC0332A540}"/>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a:solidFill>
                  <a:srgbClr val="6A1F57"/>
                </a:solidFill>
                <a:latin typeface="Verdana" pitchFamily="34" charset="0"/>
                <a:ea typeface="Verdana" pitchFamily="34" charset="0"/>
                <a:cs typeface="Verdana" pitchFamily="34" charset="0"/>
              </a:rPr>
              <a:pPr/>
              <a:t>31</a:t>
            </a:fld>
            <a:endParaRPr lang="en-US" sz="2000" b="1" dirty="0">
              <a:solidFill>
                <a:srgbClr val="6A1F57"/>
              </a:solidFill>
              <a:latin typeface="Verdana" pitchFamily="34" charset="0"/>
              <a:ea typeface="Verdana" pitchFamily="34" charset="0"/>
              <a:cs typeface="Verdana" pitchFamily="34" charset="0"/>
            </a:endParaRPr>
          </a:p>
        </p:txBody>
      </p:sp>
      <p:grpSp>
        <p:nvGrpSpPr>
          <p:cNvPr id="14" name="Group 13">
            <a:extLst>
              <a:ext uri="{FF2B5EF4-FFF2-40B4-BE49-F238E27FC236}">
                <a16:creationId xmlns:a16="http://schemas.microsoft.com/office/drawing/2014/main" id="{C31BA0A2-E7AB-4738-8AD7-1DB36BD94ACC}"/>
              </a:ext>
            </a:extLst>
          </p:cNvPr>
          <p:cNvGrpSpPr/>
          <p:nvPr/>
        </p:nvGrpSpPr>
        <p:grpSpPr>
          <a:xfrm>
            <a:off x="-1319" y="254777"/>
            <a:ext cx="9155458" cy="909418"/>
            <a:chOff x="-1319" y="254777"/>
            <a:chExt cx="9155458" cy="909418"/>
          </a:xfrm>
        </p:grpSpPr>
        <p:sp>
          <p:nvSpPr>
            <p:cNvPr id="15" name="TextBox 14">
              <a:extLst>
                <a:ext uri="{FF2B5EF4-FFF2-40B4-BE49-F238E27FC236}">
                  <a16:creationId xmlns:a16="http://schemas.microsoft.com/office/drawing/2014/main" id="{6D806B8A-59AD-4AFE-97C4-4884B1ADF03A}"/>
                </a:ext>
              </a:extLst>
            </p:cNvPr>
            <p:cNvSpPr txBox="1"/>
            <p:nvPr/>
          </p:nvSpPr>
          <p:spPr>
            <a:xfrm>
              <a:off x="10139" y="517864"/>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Concluzii</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generale</a:t>
              </a:r>
            </a:p>
          </p:txBody>
        </p:sp>
        <p:sp>
          <p:nvSpPr>
            <p:cNvPr id="17" name="TextBox 16">
              <a:extLst>
                <a:ext uri="{FF2B5EF4-FFF2-40B4-BE49-F238E27FC236}">
                  <a16:creationId xmlns:a16="http://schemas.microsoft.com/office/drawing/2014/main" id="{C8097D85-89C0-4CC7-A453-4AE4E1E15B05}"/>
                </a:ext>
              </a:extLst>
            </p:cNvPr>
            <p:cNvSpPr txBox="1"/>
            <p:nvPr/>
          </p:nvSpPr>
          <p:spPr>
            <a:xfrm>
              <a:off x="-1319" y="254777"/>
              <a:ext cx="9144000" cy="461665"/>
            </a:xfrm>
            <a:prstGeom prst="rect">
              <a:avLst/>
            </a:prstGeom>
            <a:noFill/>
          </p:spPr>
          <p:txBody>
            <a:bodyPr wrap="square" rtlCol="0">
              <a:spAutoFit/>
            </a:bodyPr>
            <a:lstStyle/>
            <a:p>
              <a:endPar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endParaRPr>
            </a:p>
          </p:txBody>
        </p:sp>
      </p:grpSp>
      <p:sp>
        <p:nvSpPr>
          <p:cNvPr id="18" name="TextBox 17">
            <a:extLst>
              <a:ext uri="{FF2B5EF4-FFF2-40B4-BE49-F238E27FC236}">
                <a16:creationId xmlns:a16="http://schemas.microsoft.com/office/drawing/2014/main" id="{ED19A1D7-FC0B-4A3C-B278-9FE76093E5C2}"/>
              </a:ext>
            </a:extLst>
          </p:cNvPr>
          <p:cNvSpPr txBox="1"/>
          <p:nvPr/>
        </p:nvSpPr>
        <p:spPr>
          <a:xfrm>
            <a:off x="75540" y="1164195"/>
            <a:ext cx="8990281" cy="5632311"/>
          </a:xfrm>
          <a:prstGeom prst="rect">
            <a:avLst/>
          </a:prstGeom>
          <a:solidFill>
            <a:schemeClr val="accent5">
              <a:lumMod val="20000"/>
              <a:lumOff val="80000"/>
            </a:schemeClr>
          </a:solidFill>
        </p:spPr>
        <p:txBody>
          <a:bodyPr wrap="square" rtlCol="0">
            <a:spAutoFit/>
          </a:bodyPr>
          <a:lstStyle/>
          <a:p>
            <a:pPr indent="457200" algn="just"/>
            <a:r>
              <a:rPr lang="fr-FR" sz="1800" dirty="0">
                <a:effectLst/>
                <a:latin typeface="Times New Roman" panose="02020603050405020304" pitchFamily="18" charset="0"/>
                <a:ea typeface="Times New Roman" panose="02020603050405020304" pitchFamily="18" charset="0"/>
              </a:rPr>
              <a:t>In </a:t>
            </a:r>
            <a:r>
              <a:rPr lang="fr-FR" sz="1800" dirty="0" err="1">
                <a:effectLst/>
                <a:latin typeface="Times New Roman" panose="02020603050405020304" pitchFamily="18" charset="0"/>
                <a:ea typeface="Times New Roman" panose="02020603050405020304" pitchFamily="18" charset="0"/>
              </a:rPr>
              <a:t>cadrul</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lucrarii</a:t>
            </a:r>
            <a:r>
              <a:rPr lang="fr-FR" sz="1800" dirty="0">
                <a:effectLst/>
                <a:latin typeface="Times New Roman" panose="02020603050405020304" pitchFamily="18" charset="0"/>
                <a:ea typeface="Times New Roman" panose="02020603050405020304" pitchFamily="18" charset="0"/>
              </a:rPr>
              <a:t> s-a </a:t>
            </a:r>
            <a:r>
              <a:rPr lang="fr-FR" sz="1800" dirty="0" err="1">
                <a:effectLst/>
                <a:latin typeface="Times New Roman" panose="02020603050405020304" pitchFamily="18" charset="0"/>
                <a:ea typeface="Times New Roman" panose="02020603050405020304" pitchFamily="18" charset="0"/>
              </a:rPr>
              <a:t>dezvoltat</a:t>
            </a:r>
            <a:r>
              <a:rPr lang="fr-FR" sz="1800" dirty="0">
                <a:effectLst/>
                <a:latin typeface="Times New Roman" panose="02020603050405020304" pitchFamily="18" charset="0"/>
                <a:ea typeface="Times New Roman" panose="02020603050405020304" pitchFamily="18" charset="0"/>
              </a:rPr>
              <a:t> si s-a </a:t>
            </a:r>
            <a:r>
              <a:rPr lang="fr-FR" sz="1800" dirty="0" err="1">
                <a:effectLst/>
                <a:latin typeface="Times New Roman" panose="02020603050405020304" pitchFamily="18" charset="0"/>
                <a:ea typeface="Times New Roman" panose="02020603050405020304" pitchFamily="18" charset="0"/>
              </a:rPr>
              <a:t>evaluat</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potentialului</a:t>
            </a:r>
            <a:r>
              <a:rPr lang="fr-FR" sz="1800" dirty="0">
                <a:effectLst/>
                <a:latin typeface="Times New Roman" panose="02020603050405020304" pitchFamily="18" charset="0"/>
                <a:ea typeface="Times New Roman" panose="02020603050405020304" pitchFamily="18" charset="0"/>
              </a:rPr>
              <a:t> de </a:t>
            </a:r>
            <a:r>
              <a:rPr lang="fr-FR" sz="1800" dirty="0" err="1">
                <a:effectLst/>
                <a:latin typeface="Times New Roman" panose="02020603050405020304" pitchFamily="18" charset="0"/>
                <a:ea typeface="Times New Roman" panose="02020603050405020304" pitchFamily="18" charset="0"/>
              </a:rPr>
              <a:t>aplicabilitate</a:t>
            </a:r>
            <a:r>
              <a:rPr lang="fr-FR" sz="1800" dirty="0">
                <a:effectLst/>
                <a:latin typeface="Times New Roman" panose="02020603050405020304" pitchFamily="18" charset="0"/>
                <a:ea typeface="Times New Roman" panose="02020603050405020304" pitchFamily="18" charset="0"/>
              </a:rPr>
              <a:t> a </a:t>
            </a:r>
            <a:r>
              <a:rPr lang="fr-FR" sz="1800" dirty="0" err="1">
                <a:effectLst/>
                <a:latin typeface="Times New Roman" panose="02020603050405020304" pitchFamily="18" charset="0"/>
                <a:ea typeface="Times New Roman" panose="02020603050405020304" pitchFamily="18" charset="0"/>
              </a:rPr>
              <a:t>unor</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noi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tehnici</a:t>
            </a:r>
            <a:r>
              <a:rPr lang="fr-FR" sz="1800" dirty="0">
                <a:effectLst/>
                <a:latin typeface="Times New Roman" panose="02020603050405020304" pitchFamily="18" charset="0"/>
                <a:ea typeface="Times New Roman" panose="02020603050405020304" pitchFamily="18" charset="0"/>
              </a:rPr>
              <a:t> de </a:t>
            </a:r>
            <a:r>
              <a:rPr lang="fr-FR" sz="1800" dirty="0" err="1">
                <a:effectLst/>
                <a:latin typeface="Times New Roman" panose="02020603050405020304" pitchFamily="18" charset="0"/>
                <a:ea typeface="Times New Roman" panose="02020603050405020304" pitchFamily="18" charset="0"/>
              </a:rPr>
              <a:t>examinare</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nedistructiva</a:t>
            </a:r>
            <a:r>
              <a:rPr lang="fr-FR" sz="1800" dirty="0">
                <a:effectLst/>
                <a:latin typeface="Times New Roman" panose="02020603050405020304" pitchFamily="18" charset="0"/>
                <a:ea typeface="Times New Roman" panose="02020603050405020304" pitchFamily="18" charset="0"/>
              </a:rPr>
              <a:t>, si </a:t>
            </a:r>
            <a:r>
              <a:rPr lang="fr-FR" sz="1800" dirty="0" err="1">
                <a:effectLst/>
                <a:latin typeface="Times New Roman" panose="02020603050405020304" pitchFamily="18" charset="0"/>
                <a:ea typeface="Times New Roman" panose="02020603050405020304" pitchFamily="18" charset="0"/>
              </a:rPr>
              <a:t>anume</a:t>
            </a:r>
            <a:r>
              <a:rPr lang="fr-FR" sz="1800"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imagistica</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ultrasonica</a:t>
            </a:r>
            <a:r>
              <a:rPr lang="fr-FR" sz="1800" dirty="0">
                <a:effectLst/>
                <a:latin typeface="Times New Roman" panose="02020603050405020304" pitchFamily="18" charset="0"/>
                <a:ea typeface="Times New Roman" panose="02020603050405020304" pitchFamily="18" charset="0"/>
              </a:rPr>
              <a:t> si </a:t>
            </a:r>
            <a:r>
              <a:rPr lang="fr-FR" sz="1800" b="1" dirty="0" err="1">
                <a:effectLst/>
                <a:latin typeface="Times New Roman" panose="02020603050405020304" pitchFamily="18" charset="0"/>
                <a:ea typeface="Times New Roman" panose="02020603050405020304" pitchFamily="18" charset="0"/>
              </a:rPr>
              <a:t>spectroscopia</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ultrasonica</a:t>
            </a:r>
            <a:r>
              <a:rPr lang="fr-FR" sz="1800" dirty="0">
                <a:effectLst/>
                <a:latin typeface="Times New Roman" panose="02020603050405020304" pitchFamily="18" charset="0"/>
                <a:ea typeface="Times New Roman" panose="02020603050405020304" pitchFamily="18" charset="0"/>
              </a:rPr>
              <a:t>, in </a:t>
            </a:r>
            <a:r>
              <a:rPr lang="fr-FR" sz="1800" dirty="0" err="1">
                <a:effectLst/>
                <a:latin typeface="Times New Roman" panose="02020603050405020304" pitchFamily="18" charset="0"/>
                <a:ea typeface="Times New Roman" panose="02020603050405020304" pitchFamily="18" charset="0"/>
              </a:rPr>
              <a:t>scopul</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caracterizarii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integritatii</a:t>
            </a:r>
            <a:r>
              <a:rPr lang="fr-FR" sz="1800" dirty="0">
                <a:effectLst/>
                <a:latin typeface="Times New Roman" panose="02020603050405020304" pitchFamily="18" charset="0"/>
                <a:ea typeface="Times New Roman" panose="02020603050405020304" pitchFamily="18" charset="0"/>
              </a:rPr>
              <a:t> structurale si </a:t>
            </a:r>
            <a:r>
              <a:rPr lang="fr-FR" sz="1800" dirty="0" err="1">
                <a:effectLst/>
                <a:latin typeface="Times New Roman" panose="02020603050405020304" pitchFamily="18" charset="0"/>
                <a:ea typeface="Times New Roman" panose="02020603050405020304" pitchFamily="18" charset="0"/>
              </a:rPr>
              <a:t>analizei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naturii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defectelor</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din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materiale</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metalice</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cu</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larga</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aplicabilitate</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industriala</a:t>
            </a:r>
            <a:r>
              <a:rPr lang="fr-FR" sz="1800" dirty="0">
                <a:effectLst/>
                <a:latin typeface="Times New Roman" panose="02020603050405020304" pitchFamily="18" charset="0"/>
                <a:ea typeface="Times New Roman" panose="02020603050405020304" pitchFamily="18" charset="0"/>
              </a:rPr>
              <a:t>. </a:t>
            </a:r>
            <a:r>
              <a:rPr lang="fr-FR" dirty="0" err="1">
                <a:latin typeface="Times New Roman" panose="02020603050405020304" pitchFamily="18" charset="0"/>
                <a:ea typeface="Times New Roman" panose="02020603050405020304" pitchFamily="18" charset="0"/>
              </a:rPr>
              <a:t>Astfel</a:t>
            </a:r>
            <a:r>
              <a:rPr lang="fr-FR" dirty="0">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 in </a:t>
            </a:r>
            <a:r>
              <a:rPr lang="fr-FR" dirty="0" err="1">
                <a:latin typeface="Times New Roman" panose="02020603050405020304" pitchFamily="18" charset="0"/>
                <a:ea typeface="Times New Roman" panose="02020603050405020304" pitchFamily="18" charset="0"/>
              </a:rPr>
              <a:t>lucrarile</a:t>
            </a:r>
            <a:r>
              <a:rPr lang="fr-FR" dirty="0">
                <a:latin typeface="Times New Roman" panose="02020603050405020304" pitchFamily="18" charset="0"/>
                <a:ea typeface="Times New Roman" panose="02020603050405020304" pitchFamily="18" charset="0"/>
              </a:rPr>
              <a:t> </a:t>
            </a:r>
            <a:r>
              <a:rPr lang="fr-FR" dirty="0" err="1">
                <a:latin typeface="Times New Roman" panose="02020603050405020304" pitchFamily="18" charset="0"/>
                <a:ea typeface="Times New Roman" panose="02020603050405020304" pitchFamily="18" charset="0"/>
              </a:rPr>
              <a:t>desfasurate</a:t>
            </a:r>
            <a:r>
              <a:rPr lang="fr-FR" dirty="0">
                <a:latin typeface="Times New Roman" panose="02020603050405020304" pitchFamily="18" charset="0"/>
                <a:ea typeface="Times New Roman" panose="02020603050405020304" pitchFamily="18" charset="0"/>
              </a:rPr>
              <a:t> in </a:t>
            </a:r>
            <a:r>
              <a:rPr lang="fr-FR" dirty="0" err="1">
                <a:latin typeface="Times New Roman" panose="02020603050405020304" pitchFamily="18" charset="0"/>
                <a:ea typeface="Times New Roman" panose="02020603050405020304" pitchFamily="18" charset="0"/>
              </a:rPr>
              <a:t>cadrul</a:t>
            </a:r>
            <a:r>
              <a:rPr lang="fr-FR" dirty="0">
                <a:latin typeface="Times New Roman" panose="02020603050405020304" pitchFamily="18" charset="0"/>
                <a:ea typeface="Times New Roman" panose="02020603050405020304" pitchFamily="18" charset="0"/>
              </a:rPr>
              <a:t> </a:t>
            </a:r>
            <a:r>
              <a:rPr lang="fr-FR" dirty="0" err="1">
                <a:latin typeface="Times New Roman" panose="02020603050405020304" pitchFamily="18" charset="0"/>
                <a:ea typeface="Times New Roman" panose="02020603050405020304" pitchFamily="18" charset="0"/>
              </a:rPr>
              <a:t>programului</a:t>
            </a:r>
            <a:r>
              <a:rPr lang="fr-FR" dirty="0">
                <a:latin typeface="Times New Roman" panose="02020603050405020304" pitchFamily="18" charset="0"/>
                <a:ea typeface="Times New Roman" panose="02020603050405020304" pitchFamily="18" charset="0"/>
              </a:rPr>
              <a:t> FLAWTIS, </a:t>
            </a:r>
            <a:r>
              <a:rPr lang="fr-FR" sz="1800" dirty="0">
                <a:effectLst/>
                <a:latin typeface="Times New Roman" panose="02020603050405020304" pitchFamily="18" charset="0"/>
                <a:ea typeface="Times New Roman" panose="02020603050405020304" pitchFamily="18" charset="0"/>
              </a:rPr>
              <a:t> s-a </a:t>
            </a:r>
            <a:r>
              <a:rPr lang="fr-FR" sz="1800" dirty="0" err="1">
                <a:effectLst/>
                <a:latin typeface="Times New Roman" panose="02020603050405020304" pitchFamily="18" charset="0"/>
                <a:ea typeface="Times New Roman" panose="02020603050405020304" pitchFamily="18" charset="0"/>
              </a:rPr>
              <a:t>evaluat</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posibilitatea</a:t>
            </a:r>
            <a:r>
              <a:rPr lang="fr-FR" sz="1800" dirty="0">
                <a:effectLst/>
                <a:latin typeface="Times New Roman" panose="02020603050405020304" pitchFamily="18" charset="0"/>
                <a:ea typeface="Times New Roman" panose="02020603050405020304" pitchFamily="18" charset="0"/>
              </a:rPr>
              <a:t> ca </a:t>
            </a:r>
            <a:r>
              <a:rPr lang="fr-FR" sz="1800" dirty="0" err="1">
                <a:effectLst/>
                <a:latin typeface="Times New Roman" panose="02020603050405020304" pitchFamily="18" charset="0"/>
                <a:ea typeface="Times New Roman" panose="02020603050405020304" pitchFamily="18" charset="0"/>
              </a:rPr>
              <a:t>imagistica</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ultrasonica</a:t>
            </a:r>
            <a:r>
              <a:rPr lang="fr-FR" sz="1800" dirty="0">
                <a:effectLst/>
                <a:latin typeface="Times New Roman" panose="02020603050405020304" pitchFamily="18" charset="0"/>
                <a:ea typeface="Times New Roman" panose="02020603050405020304" pitchFamily="18" charset="0"/>
              </a:rPr>
              <a:t> si </a:t>
            </a:r>
            <a:r>
              <a:rPr lang="fr-FR" sz="1800" dirty="0" err="1">
                <a:effectLst/>
                <a:latin typeface="Times New Roman" panose="02020603050405020304" pitchFamily="18" charset="0"/>
                <a:ea typeface="Times New Roman" panose="02020603050405020304" pitchFamily="18" charset="0"/>
              </a:rPr>
              <a:t>spectroscopia</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ultrasonica</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aplicate</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independent</a:t>
            </a:r>
            <a:r>
              <a:rPr lang="fr-FR" sz="1800" dirty="0">
                <a:effectLst/>
                <a:latin typeface="Times New Roman" panose="02020603050405020304" pitchFamily="18" charset="0"/>
                <a:ea typeface="Times New Roman" panose="02020603050405020304" pitchFamily="18" charset="0"/>
              </a:rPr>
              <a:t> si / </a:t>
            </a:r>
            <a:r>
              <a:rPr lang="fr-FR" sz="1800" dirty="0" err="1">
                <a:effectLst/>
                <a:latin typeface="Times New Roman" panose="02020603050405020304" pitchFamily="18" charset="0"/>
                <a:ea typeface="Times New Roman" panose="02020603050405020304" pitchFamily="18" charset="0"/>
              </a:rPr>
              <a:t>sau</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impreuna</a:t>
            </a:r>
            <a:r>
              <a:rPr lang="fr-FR" sz="1800" dirty="0">
                <a:effectLst/>
                <a:latin typeface="Times New Roman" panose="02020603050405020304" pitchFamily="18" charset="0"/>
                <a:ea typeface="Times New Roman" panose="02020603050405020304" pitchFamily="18" charset="0"/>
              </a:rPr>
              <a:t> (</a:t>
            </a:r>
            <a:r>
              <a:rPr lang="fr-FR" b="1" dirty="0" err="1">
                <a:latin typeface="Times New Roman" panose="02020603050405020304" pitchFamily="18" charset="0"/>
                <a:ea typeface="Times New Roman" panose="02020603050405020304" pitchFamily="18" charset="0"/>
              </a:rPr>
              <a:t>I</a:t>
            </a:r>
            <a:r>
              <a:rPr lang="fr-FR" sz="1800" b="1" dirty="0" err="1">
                <a:effectLst/>
                <a:latin typeface="Times New Roman" panose="02020603050405020304" pitchFamily="18" charset="0"/>
                <a:ea typeface="Times New Roman" panose="02020603050405020304" pitchFamily="18" charset="0"/>
              </a:rPr>
              <a:t>magistica</a:t>
            </a:r>
            <a:r>
              <a:rPr lang="fr-FR" sz="1800" b="1" dirty="0">
                <a:effectLst/>
                <a:latin typeface="Times New Roman" panose="02020603050405020304" pitchFamily="18" charset="0"/>
                <a:ea typeface="Times New Roman" panose="02020603050405020304" pitchFamily="18" charset="0"/>
              </a:rPr>
              <a:t> </a:t>
            </a:r>
            <a:r>
              <a:rPr lang="fr-FR" b="1" dirty="0" err="1">
                <a:latin typeface="Times New Roman" panose="02020603050405020304" pitchFamily="18" charset="0"/>
                <a:ea typeface="Times New Roman" panose="02020603050405020304" pitchFamily="18" charset="0"/>
              </a:rPr>
              <a:t>U</a:t>
            </a:r>
            <a:r>
              <a:rPr lang="fr-FR" sz="1800" b="1" dirty="0" err="1">
                <a:effectLst/>
                <a:latin typeface="Times New Roman" panose="02020603050405020304" pitchFamily="18" charset="0"/>
                <a:ea typeface="Times New Roman" panose="02020603050405020304" pitchFamily="18" charset="0"/>
              </a:rPr>
              <a:t>ltrasonica</a:t>
            </a:r>
            <a:r>
              <a:rPr lang="fr-FR" sz="1800" b="1" dirty="0">
                <a:effectLst/>
                <a:latin typeface="Times New Roman" panose="02020603050405020304" pitchFamily="18" charset="0"/>
                <a:ea typeface="Times New Roman" panose="02020603050405020304" pitchFamily="18" charset="0"/>
              </a:rPr>
              <a:t> </a:t>
            </a:r>
            <a:r>
              <a:rPr lang="fr-FR" b="1" dirty="0" err="1">
                <a:latin typeface="Times New Roman" panose="02020603050405020304" pitchFamily="18" charset="0"/>
                <a:ea typeface="Times New Roman" panose="02020603050405020304" pitchFamily="18" charset="0"/>
              </a:rPr>
              <a:t>S</a:t>
            </a:r>
            <a:r>
              <a:rPr lang="fr-FR" sz="1800" b="1" dirty="0" err="1">
                <a:effectLst/>
                <a:latin typeface="Times New Roman" panose="02020603050405020304" pitchFamily="18" charset="0"/>
                <a:ea typeface="Times New Roman" panose="02020603050405020304" pitchFamily="18" charset="0"/>
              </a:rPr>
              <a:t>pectrala</a:t>
            </a:r>
            <a:r>
              <a:rPr lang="fr-FR" sz="1800" dirty="0">
                <a:effectLst/>
                <a:latin typeface="Times New Roman" panose="02020603050405020304" pitchFamily="18" charset="0"/>
                <a:ea typeface="Times New Roman" panose="02020603050405020304" pitchFamily="18" charset="0"/>
              </a:rPr>
              <a:t>) sa </a:t>
            </a:r>
            <a:r>
              <a:rPr lang="fr-FR" sz="1800" dirty="0" err="1">
                <a:effectLst/>
                <a:latin typeface="Times New Roman" panose="02020603050405020304" pitchFamily="18" charset="0"/>
                <a:ea typeface="Times New Roman" panose="02020603050405020304" pitchFamily="18" charset="0"/>
              </a:rPr>
              <a:t>permita</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obtinerea</a:t>
            </a:r>
            <a:r>
              <a:rPr lang="fr-FR" sz="1800" dirty="0">
                <a:effectLst/>
                <a:latin typeface="Times New Roman" panose="02020603050405020304" pitchFamily="18" charset="0"/>
                <a:ea typeface="Times New Roman" panose="02020603050405020304" pitchFamily="18" charset="0"/>
              </a:rPr>
              <a:t> de </a:t>
            </a:r>
            <a:r>
              <a:rPr lang="fr-FR" sz="1800" dirty="0" err="1">
                <a:effectLst/>
                <a:latin typeface="Times New Roman" panose="02020603050405020304" pitchFamily="18" charset="0"/>
                <a:ea typeface="Times New Roman" panose="02020603050405020304" pitchFamily="18" charset="0"/>
              </a:rPr>
              <a:t>informatii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privind</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natura</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defectelor</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evidentiate</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ultrasonic</a:t>
            </a:r>
            <a:r>
              <a:rPr lang="fr-FR" sz="1800" dirty="0">
                <a:effectLst/>
                <a:latin typeface="Times New Roman" panose="02020603050405020304" pitchFamily="18" charset="0"/>
                <a:ea typeface="Times New Roman" panose="02020603050405020304" pitchFamily="18" charset="0"/>
              </a:rPr>
              <a:t> in </a:t>
            </a:r>
            <a:r>
              <a:rPr lang="fr-FR" sz="1800" dirty="0" err="1">
                <a:effectLst/>
                <a:latin typeface="Times New Roman" panose="02020603050405020304" pitchFamily="18" charset="0"/>
                <a:ea typeface="Times New Roman" panose="02020603050405020304" pitchFamily="18" charset="0"/>
              </a:rPr>
              <a:t>piese</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forjate</a:t>
            </a:r>
            <a:r>
              <a:rPr lang="fr-FR" sz="1800" dirty="0">
                <a:effectLst/>
                <a:latin typeface="Times New Roman" panose="02020603050405020304" pitchFamily="18" charset="0"/>
                <a:ea typeface="Times New Roman" panose="02020603050405020304" pitchFamily="18" charset="0"/>
              </a:rPr>
              <a:t> de mari </a:t>
            </a:r>
            <a:r>
              <a:rPr lang="fr-FR" sz="1800" dirty="0" err="1">
                <a:effectLst/>
                <a:latin typeface="Times New Roman" panose="02020603050405020304" pitchFamily="18" charset="0"/>
                <a:ea typeface="Times New Roman" panose="02020603050405020304" pitchFamily="18" charset="0"/>
              </a:rPr>
              <a:t>dimensiuni</a:t>
            </a:r>
            <a:r>
              <a:rPr lang="fr-FR" sz="1800" dirty="0">
                <a:effectLst/>
                <a:latin typeface="Times New Roman" panose="02020603050405020304" pitchFamily="18" charset="0"/>
                <a:ea typeface="Times New Roman" panose="02020603050405020304" pitchFamily="18" charset="0"/>
              </a:rPr>
              <a:t>, in </a:t>
            </a:r>
            <a:r>
              <a:rPr lang="fr-FR" sz="1800" dirty="0" err="1">
                <a:effectLst/>
                <a:latin typeface="Times New Roman" panose="02020603050405020304" pitchFamily="18" charset="0"/>
                <a:ea typeface="Times New Roman" panose="02020603050405020304" pitchFamily="18" charset="0"/>
              </a:rPr>
              <a:t>elemente</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metalice</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implantabile</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din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domeniul</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biomedical</a:t>
            </a:r>
            <a:r>
              <a:rPr lang="fr-FR" sz="1800" dirty="0">
                <a:effectLst/>
                <a:latin typeface="Times New Roman" panose="02020603050405020304" pitchFamily="18" charset="0"/>
                <a:ea typeface="Times New Roman" panose="02020603050405020304" pitchFamily="18" charset="0"/>
              </a:rPr>
              <a:t>, in </a:t>
            </a:r>
            <a:r>
              <a:rPr lang="fr-FR" sz="1800" dirty="0" err="1">
                <a:effectLst/>
                <a:latin typeface="Times New Roman" panose="02020603050405020304" pitchFamily="18" charset="0"/>
                <a:ea typeface="Times New Roman" panose="02020603050405020304" pitchFamily="18" charset="0"/>
              </a:rPr>
              <a:t>echipamente</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sub</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presiune</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utilizate</a:t>
            </a:r>
            <a:r>
              <a:rPr lang="fr-FR" sz="1800" dirty="0">
                <a:effectLst/>
                <a:latin typeface="Times New Roman" panose="02020603050405020304" pitchFamily="18" charset="0"/>
                <a:ea typeface="Times New Roman" panose="02020603050405020304" pitchFamily="18" charset="0"/>
              </a:rPr>
              <a:t> in </a:t>
            </a:r>
            <a:r>
              <a:rPr lang="fr-FR" sz="1800" dirty="0" err="1">
                <a:effectLst/>
                <a:latin typeface="Times New Roman" panose="02020603050405020304" pitchFamily="18" charset="0"/>
                <a:ea typeface="Times New Roman" panose="02020603050405020304" pitchFamily="18" charset="0"/>
              </a:rPr>
              <a:t>energetica</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sau</a:t>
            </a:r>
            <a:r>
              <a:rPr lang="fr-FR" sz="1800" dirty="0">
                <a:effectLst/>
                <a:latin typeface="Times New Roman" panose="02020603050405020304" pitchFamily="18" charset="0"/>
                <a:ea typeface="Times New Roman" panose="02020603050405020304" pitchFamily="18" charset="0"/>
              </a:rPr>
              <a:t> in </a:t>
            </a:r>
            <a:r>
              <a:rPr lang="fr-FR" sz="1800" dirty="0" err="1">
                <a:effectLst/>
                <a:latin typeface="Times New Roman" panose="02020603050405020304" pitchFamily="18" charset="0"/>
                <a:ea typeface="Times New Roman" panose="02020603050405020304" pitchFamily="18" charset="0"/>
              </a:rPr>
              <a:t>rafinariile</a:t>
            </a:r>
            <a:r>
              <a:rPr lang="fr-FR" sz="1800" dirty="0">
                <a:effectLst/>
                <a:latin typeface="Times New Roman" panose="02020603050405020304" pitchFamily="18" charset="0"/>
                <a:ea typeface="Times New Roman" panose="02020603050405020304" pitchFamily="18" charset="0"/>
              </a:rPr>
              <a:t> de </a:t>
            </a:r>
            <a:r>
              <a:rPr lang="fr-FR" sz="1800" dirty="0" err="1">
                <a:effectLst/>
                <a:latin typeface="Times New Roman" panose="02020603050405020304" pitchFamily="18" charset="0"/>
                <a:ea typeface="Times New Roman" panose="02020603050405020304" pitchFamily="18" charset="0"/>
              </a:rPr>
              <a:t>petrol</a:t>
            </a:r>
            <a:r>
              <a:rPr lang="fr-FR" sz="1800" dirty="0">
                <a:effectLst/>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dirty="0">
                <a:latin typeface="Times New Roman" panose="02020603050405020304" pitchFamily="18" charset="0"/>
                <a:ea typeface="Times New Roman" panose="02020603050405020304" pitchFamily="18" charset="0"/>
              </a:rPr>
              <a:t>C</a:t>
            </a:r>
            <a:r>
              <a:rPr lang="ro-RO" sz="1800"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l</a:t>
            </a:r>
            <a:r>
              <a:rPr lang="ro-RO" sz="1800" dirty="0">
                <a:effectLst/>
                <a:latin typeface="Times New Roman" panose="02020603050405020304" pitchFamily="18" charset="0"/>
                <a:ea typeface="Times New Roman" panose="02020603050405020304" pitchFamily="18" charset="0"/>
              </a:rPr>
              <a:t> mai important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rezultat</a:t>
            </a:r>
            <a:r>
              <a:rPr lang="ro-RO"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al </a:t>
            </a:r>
            <a:r>
              <a:rPr lang="en-US" sz="1800" dirty="0" err="1">
                <a:effectLst/>
                <a:latin typeface="Times New Roman" panose="02020603050405020304" pitchFamily="18" charset="0"/>
                <a:ea typeface="Times New Roman" panose="02020603050405020304" pitchFamily="18" charset="0"/>
              </a:rPr>
              <a:t>programului</a:t>
            </a:r>
            <a:r>
              <a:rPr lang="en-US" sz="1800" dirty="0">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FLAWTIS </a:t>
            </a:r>
            <a:r>
              <a:rPr lang="ro-RO" sz="1800" dirty="0">
                <a:effectLst/>
                <a:latin typeface="Times New Roman" panose="02020603050405020304" pitchFamily="18" charset="0"/>
                <a:ea typeface="Times New Roman" panose="02020603050405020304" pitchFamily="18" charset="0"/>
              </a:rPr>
              <a:t>este dezvoltarea si  aplicarea unui concep</a:t>
            </a:r>
            <a:r>
              <a:rPr lang="en-US" sz="1800" dirty="0">
                <a:effectLst/>
                <a:latin typeface="Times New Roman" panose="02020603050405020304" pitchFamily="18" charset="0"/>
                <a:ea typeface="Times New Roman" panose="02020603050405020304" pitchFamily="18" charset="0"/>
              </a:rPr>
              <a:t>t</a:t>
            </a:r>
            <a:r>
              <a:rPr lang="ro-RO" sz="1800" dirty="0">
                <a:effectLst/>
                <a:latin typeface="Times New Roman" panose="02020603050405020304" pitchFamily="18" charset="0"/>
                <a:ea typeface="Times New Roman" panose="02020603050405020304" pitchFamily="18" charset="0"/>
              </a:rPr>
              <a:t> nou</a:t>
            </a:r>
            <a:r>
              <a:rPr lang="en-US" sz="1800" dirty="0">
                <a:effectLst/>
                <a:latin typeface="Times New Roman" panose="02020603050405020304" pitchFamily="18" charset="0"/>
                <a:ea typeface="Times New Roman" panose="02020603050405020304" pitchFamily="18" charset="0"/>
              </a:rPr>
              <a:t>,</a:t>
            </a:r>
            <a:r>
              <a:rPr lang="ro-RO" sz="1800" dirty="0">
                <a:effectLst/>
                <a:latin typeface="Times New Roman" panose="02020603050405020304" pitchFamily="18" charset="0"/>
                <a:ea typeface="Times New Roman" panose="02020603050405020304" pitchFamily="18" charset="0"/>
              </a:rPr>
              <a:t> Imagistica Ultrasonica Spectrala, impreuna cu instrumentatia </a:t>
            </a:r>
            <a:r>
              <a:rPr lang="en-US" sz="1800" dirty="0" err="1">
                <a:effectLst/>
                <a:latin typeface="Times New Roman" panose="02020603050405020304" pitchFamily="18" charset="0"/>
                <a:ea typeface="Times New Roman" panose="02020603050405020304" pitchFamily="18" charset="0"/>
              </a:rPr>
              <a:t>specifica</a:t>
            </a:r>
            <a:r>
              <a:rPr lang="ro-RO"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pc="-10" dirty="0" err="1">
                <a:latin typeface="Times New Roman" panose="02020603050405020304" pitchFamily="18" charset="0"/>
                <a:ea typeface="Times New Roman" panose="02020603050405020304" pitchFamily="18" charset="0"/>
              </a:rPr>
              <a:t>Lucrarile</a:t>
            </a:r>
            <a:r>
              <a:rPr lang="en-US" spc="-10" dirty="0">
                <a:latin typeface="Times New Roman" panose="02020603050405020304" pitchFamily="18" charset="0"/>
                <a:ea typeface="Times New Roman" panose="02020603050405020304" pitchFamily="18" charset="0"/>
              </a:rPr>
              <a:t> </a:t>
            </a:r>
            <a:r>
              <a:rPr lang="ro-RO" sz="1800" spc="-10" dirty="0">
                <a:effectLst/>
                <a:latin typeface="Times New Roman" panose="02020603050405020304" pitchFamily="18" charset="0"/>
                <a:ea typeface="Times New Roman" panose="02020603050405020304" pitchFamily="18" charset="0"/>
              </a:rPr>
              <a:t>dezvolta si aplica sistematic tehnici de analiza spectrala bazate pe conceptul de </a:t>
            </a:r>
            <a:r>
              <a:rPr lang="ro-RO" sz="1800" b="1" spc="-10" dirty="0">
                <a:effectLst/>
                <a:latin typeface="Times New Roman" panose="02020603050405020304" pitchFamily="18" charset="0"/>
                <a:ea typeface="Times New Roman" panose="02020603050405020304" pitchFamily="18" charset="0"/>
              </a:rPr>
              <a:t>reprezentari de tip imagine</a:t>
            </a:r>
            <a:r>
              <a:rPr lang="ro-RO" sz="1800" spc="-10" dirty="0">
                <a:effectLst/>
                <a:latin typeface="Times New Roman" panose="02020603050405020304" pitchFamily="18" charset="0"/>
                <a:ea typeface="Times New Roman" panose="02020603050405020304" pitchFamily="18" charset="0"/>
              </a:rPr>
              <a:t> ale marimilor spectrale caracteristice pentru interactia unda-defect. </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ro-RO" sz="1800" spc="-10" dirty="0">
                <a:effectLst/>
                <a:latin typeface="Times New Roman" panose="02020603050405020304" pitchFamily="18" charset="0"/>
                <a:ea typeface="Times New Roman" panose="02020603050405020304" pitchFamily="18" charset="0"/>
              </a:rPr>
              <a:t>Aceasta noua conceptie in Defectoscopia Ultrasonica a fost initiata de autor in cadrul companiei Nuclear NDT</a:t>
            </a:r>
            <a:r>
              <a:rPr lang="en-US" sz="1800" spc="-10" dirty="0">
                <a:effectLst/>
                <a:latin typeface="Times New Roman" panose="02020603050405020304" pitchFamily="18" charset="0"/>
                <a:ea typeface="Times New Roman" panose="02020603050405020304" pitchFamily="18" charset="0"/>
              </a:rPr>
              <a:t> Research &amp; Services</a:t>
            </a:r>
            <a:r>
              <a:rPr lang="ro-RO" sz="1800" spc="-10" dirty="0">
                <a:effectLst/>
                <a:latin typeface="Times New Roman" panose="02020603050405020304" pitchFamily="18" charset="0"/>
                <a:ea typeface="Times New Roman" panose="02020603050405020304" pitchFamily="18" charset="0"/>
              </a:rPr>
              <a:t>.</a:t>
            </a:r>
            <a:r>
              <a:rPr lang="ro-RO" sz="1800" dirty="0">
                <a:effectLst/>
                <a:latin typeface="Times New Roman" panose="02020603050405020304" pitchFamily="18" charset="0"/>
                <a:ea typeface="Times New Roman" panose="02020603050405020304" pitchFamily="18" charset="0"/>
              </a:rPr>
              <a:t> In noua abordare, evaluarea formei, marimii si pozitiei defectelor se bazeaza pe analiza comparativa a proprietatilor relevate de</a:t>
            </a:r>
            <a:r>
              <a:rPr lang="en-US" sz="1800" dirty="0" err="1">
                <a:effectLst/>
                <a:latin typeface="Times New Roman" panose="02020603050405020304" pitchFamily="18" charset="0"/>
                <a:ea typeface="Times New Roman" panose="02020603050405020304" pitchFamily="18" charset="0"/>
              </a:rPr>
              <a:t>rivate</a:t>
            </a:r>
            <a:r>
              <a:rPr lang="en-US" sz="1800" dirty="0">
                <a:effectLst/>
                <a:latin typeface="Times New Roman" panose="02020603050405020304" pitchFamily="18" charset="0"/>
                <a:ea typeface="Times New Roman" panose="02020603050405020304" pitchFamily="18" charset="0"/>
              </a:rPr>
              <a:t> din</a:t>
            </a:r>
            <a:r>
              <a:rPr lang="ro-RO" sz="1800" dirty="0">
                <a:effectLst/>
                <a:latin typeface="Times New Roman" panose="02020603050405020304" pitchFamily="18" charset="0"/>
                <a:ea typeface="Times New Roman" panose="02020603050405020304" pitchFamily="18" charset="0"/>
              </a:rPr>
              <a:t> imaginile C-scan ale ampl</a:t>
            </a:r>
            <a:r>
              <a:rPr lang="en-US" sz="1800" dirty="0" err="1">
                <a:effectLst/>
                <a:latin typeface="Times New Roman" panose="02020603050405020304" pitchFamily="18" charset="0"/>
                <a:ea typeface="Times New Roman" panose="02020603050405020304" pitchFamily="18" charset="0"/>
              </a:rPr>
              <a:t>i</a:t>
            </a:r>
            <a:r>
              <a:rPr lang="ro-RO" sz="1800" dirty="0">
                <a:effectLst/>
                <a:latin typeface="Times New Roman" panose="02020603050405020304" pitchFamily="18" charset="0"/>
                <a:ea typeface="Times New Roman" panose="02020603050405020304" pitchFamily="18" charset="0"/>
              </a:rPr>
              <a:t>tudinii spectrale maxime, ale frecventei de virf si largimii de banda a semnalelor de ecou, sau </a:t>
            </a:r>
            <a:r>
              <a:rPr lang="en-US" sz="1800" dirty="0">
                <a:effectLst/>
                <a:latin typeface="Times New Roman" panose="02020603050405020304" pitchFamily="18" charset="0"/>
                <a:ea typeface="Times New Roman" panose="02020603050405020304" pitchFamily="18" charset="0"/>
              </a:rPr>
              <a:t>p</a:t>
            </a:r>
            <a:r>
              <a:rPr lang="ro-RO" sz="1800" dirty="0">
                <a:effectLst/>
                <a:latin typeface="Times New Roman" panose="02020603050405020304" pitchFamily="18" charset="0"/>
                <a:ea typeface="Times New Roman" panose="02020603050405020304" pitchFamily="18" charset="0"/>
              </a:rPr>
              <a:t>e reprezentarile frecventa-pozitie ale amplitudunii spectrale, obtinute prin scanarea spatiala a zonei defectului investigat. </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ro-RO"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7" name="Slide Number Placeholder 3">
            <a:extLst>
              <a:ext uri="{FF2B5EF4-FFF2-40B4-BE49-F238E27FC236}">
                <a16:creationId xmlns:a16="http://schemas.microsoft.com/office/drawing/2014/main" id="{566B5D90-85C4-4919-B63D-862E607DC2E2}"/>
              </a:ext>
            </a:extLst>
          </p:cNvPr>
          <p:cNvSpPr txBox="1">
            <a:spLocks/>
          </p:cNvSpPr>
          <p:nvPr/>
        </p:nvSpPr>
        <p:spPr>
          <a:xfrm>
            <a:off x="6705600" y="6508751"/>
            <a:ext cx="2133600" cy="365125"/>
          </a:xfrm>
          <a:prstGeom prst="rect">
            <a:avLst/>
          </a:prstGeom>
        </p:spPr>
        <p:txBody>
          <a:bodyPr vert="horz" lIns="91440" tIns="45720" rIns="91440" bIns="45720" rtlCol="0" anchor="ctr"/>
          <a:lstStyle>
            <a:defPPr>
              <a:defRPr lang="en-US"/>
            </a:defPPr>
            <a:lvl1pPr algn="r">
              <a:defRPr sz="2000" b="1">
                <a:solidFill>
                  <a:srgbClr val="002060"/>
                </a:solidFill>
                <a:latin typeface="Times New Roman" panose="02020603050405020304" pitchFamily="18" charset="0"/>
                <a:ea typeface="Verdana" pitchFamily="34" charset="0"/>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E6DB81-CD70-4855-B278-F901BB3266E1}" type="slidenum">
              <a:rPr lang="en-US" smtClean="0"/>
              <a:pPr/>
              <a:t>31</a:t>
            </a:fld>
            <a:endParaRPr lang="en-US" dirty="0"/>
          </a:p>
        </p:txBody>
      </p:sp>
    </p:spTree>
    <p:extLst>
      <p:ext uri="{BB962C8B-B14F-4D97-AF65-F5344CB8AC3E}">
        <p14:creationId xmlns:p14="http://schemas.microsoft.com/office/powerpoint/2010/main" val="1636189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2D59716C-6C08-4FA7-BA0F-63AC0332A540}"/>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a:solidFill>
                  <a:srgbClr val="6A1F57"/>
                </a:solidFill>
                <a:latin typeface="Verdana" pitchFamily="34" charset="0"/>
                <a:ea typeface="Verdana" pitchFamily="34" charset="0"/>
                <a:cs typeface="Verdana" pitchFamily="34" charset="0"/>
              </a:rPr>
              <a:pPr/>
              <a:t>32</a:t>
            </a:fld>
            <a:endParaRPr lang="en-US" sz="2000" b="1" dirty="0">
              <a:solidFill>
                <a:srgbClr val="6A1F57"/>
              </a:solidFill>
              <a:latin typeface="Verdana" pitchFamily="34" charset="0"/>
              <a:ea typeface="Verdana" pitchFamily="34" charset="0"/>
              <a:cs typeface="Verdana" pitchFamily="34" charset="0"/>
            </a:endParaRPr>
          </a:p>
        </p:txBody>
      </p:sp>
      <p:grpSp>
        <p:nvGrpSpPr>
          <p:cNvPr id="14" name="Group 13">
            <a:extLst>
              <a:ext uri="{FF2B5EF4-FFF2-40B4-BE49-F238E27FC236}">
                <a16:creationId xmlns:a16="http://schemas.microsoft.com/office/drawing/2014/main" id="{C31BA0A2-E7AB-4738-8AD7-1DB36BD94ACC}"/>
              </a:ext>
            </a:extLst>
          </p:cNvPr>
          <p:cNvGrpSpPr/>
          <p:nvPr/>
        </p:nvGrpSpPr>
        <p:grpSpPr>
          <a:xfrm>
            <a:off x="0" y="77708"/>
            <a:ext cx="9217749" cy="646331"/>
            <a:chOff x="-1319" y="217455"/>
            <a:chExt cx="9217749" cy="646331"/>
          </a:xfrm>
        </p:grpSpPr>
        <p:sp>
          <p:nvSpPr>
            <p:cNvPr id="15" name="TextBox 14">
              <a:extLst>
                <a:ext uri="{FF2B5EF4-FFF2-40B4-BE49-F238E27FC236}">
                  <a16:creationId xmlns:a16="http://schemas.microsoft.com/office/drawing/2014/main" id="{6D806B8A-59AD-4AFE-97C4-4884B1ADF03A}"/>
                </a:ext>
              </a:extLst>
            </p:cNvPr>
            <p:cNvSpPr txBox="1"/>
            <p:nvPr/>
          </p:nvSpPr>
          <p:spPr>
            <a:xfrm>
              <a:off x="72430" y="217455"/>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Concluzii</a:t>
              </a:r>
              <a:endPar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C8097D85-89C0-4CC7-A453-4AE4E1E15B05}"/>
                </a:ext>
              </a:extLst>
            </p:cNvPr>
            <p:cNvSpPr txBox="1"/>
            <p:nvPr/>
          </p:nvSpPr>
          <p:spPr>
            <a:xfrm>
              <a:off x="-1319" y="254777"/>
              <a:ext cx="9144000" cy="461665"/>
            </a:xfrm>
            <a:prstGeom prst="rect">
              <a:avLst/>
            </a:prstGeom>
            <a:noFill/>
          </p:spPr>
          <p:txBody>
            <a:bodyPr wrap="square" rtlCol="0">
              <a:spAutoFit/>
            </a:bodyPr>
            <a:lstStyle/>
            <a:p>
              <a:endPar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endParaRPr>
            </a:p>
          </p:txBody>
        </p:sp>
      </p:grpSp>
      <p:sp>
        <p:nvSpPr>
          <p:cNvPr id="18" name="TextBox 17">
            <a:extLst>
              <a:ext uri="{FF2B5EF4-FFF2-40B4-BE49-F238E27FC236}">
                <a16:creationId xmlns:a16="http://schemas.microsoft.com/office/drawing/2014/main" id="{ED19A1D7-FC0B-4A3C-B278-9FE76093E5C2}"/>
              </a:ext>
            </a:extLst>
          </p:cNvPr>
          <p:cNvSpPr txBox="1"/>
          <p:nvPr/>
        </p:nvSpPr>
        <p:spPr>
          <a:xfrm>
            <a:off x="76859" y="876440"/>
            <a:ext cx="8990281" cy="5632311"/>
          </a:xfrm>
          <a:prstGeom prst="rect">
            <a:avLst/>
          </a:prstGeom>
          <a:solidFill>
            <a:schemeClr val="accent5">
              <a:lumMod val="20000"/>
              <a:lumOff val="80000"/>
            </a:schemeClr>
          </a:solidFill>
        </p:spPr>
        <p:txBody>
          <a:bodyPr wrap="square" rtlCol="0">
            <a:spAutoFit/>
          </a:bodyPr>
          <a:lstStyle/>
          <a:p>
            <a:pPr indent="457200" algn="just"/>
            <a:r>
              <a:rPr lang="en-US" dirty="0" err="1">
                <a:latin typeface="Times New Roman" panose="02020603050405020304" pitchFamily="18" charset="0"/>
                <a:ea typeface="Times New Roman" panose="02020603050405020304" pitchFamily="18" charset="0"/>
              </a:rPr>
              <a:t>Lucrarea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prezinta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unele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rezultate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metodologice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obtinute</a:t>
            </a:r>
            <a:r>
              <a:rPr lang="ro-RO"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 </a:t>
            </a:r>
            <a:r>
              <a:rPr lang="en-US" sz="1800" dirty="0" err="1">
                <a:effectLst/>
                <a:latin typeface="Times New Roman" panose="02020603050405020304" pitchFamily="18" charset="0"/>
                <a:ea typeface="Times New Roman" panose="02020603050405020304" pitchFamily="18" charset="0"/>
              </a:rPr>
              <a:t>cadrul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Programului</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Cercetare</a:t>
            </a: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Dezvoltare</a:t>
            </a:r>
            <a:r>
              <a:rPr lang="en-US" dirty="0">
                <a:latin typeface="Times New Roman" panose="02020603050405020304" pitchFamily="18" charset="0"/>
                <a:ea typeface="Times New Roman" panose="02020603050405020304" pitchFamily="18" charset="0"/>
              </a:rPr>
              <a:t> FLAWTIS, </a:t>
            </a:r>
            <a:r>
              <a:rPr lang="ro-RO" sz="1800" dirty="0">
                <a:effectLst/>
                <a:latin typeface="Times New Roman" panose="02020603050405020304" pitchFamily="18" charset="0"/>
                <a:ea typeface="Times New Roman" panose="02020603050405020304" pitchFamily="18" charset="0"/>
              </a:rPr>
              <a:t> un continut concret acestei noi conceptii, elabor</a:t>
            </a:r>
            <a:r>
              <a:rPr lang="en-US" sz="1800" dirty="0">
                <a:effectLst/>
                <a:latin typeface="Times New Roman" panose="02020603050405020304" pitchFamily="18" charset="0"/>
                <a:ea typeface="Times New Roman" panose="02020603050405020304" pitchFamily="18" charset="0"/>
              </a:rPr>
              <a:t>a</a:t>
            </a:r>
            <a:r>
              <a:rPr lang="ro-RO" sz="1800" dirty="0">
                <a:effectLst/>
                <a:latin typeface="Times New Roman" panose="02020603050405020304" pitchFamily="18" charset="0"/>
                <a:ea typeface="Times New Roman" panose="02020603050405020304" pitchFamily="18" charset="0"/>
              </a:rPr>
              <a:t>nd si aplic</a:t>
            </a:r>
            <a:r>
              <a:rPr lang="en-US" sz="1800" dirty="0">
                <a:effectLst/>
                <a:latin typeface="Times New Roman" panose="02020603050405020304" pitchFamily="18" charset="0"/>
                <a:ea typeface="Times New Roman" panose="02020603050405020304" pitchFamily="18" charset="0"/>
              </a:rPr>
              <a:t>a</a:t>
            </a:r>
            <a:r>
              <a:rPr lang="ro-RO" sz="1800" dirty="0">
                <a:effectLst/>
                <a:latin typeface="Times New Roman" panose="02020603050405020304" pitchFamily="18" charset="0"/>
                <a:ea typeface="Times New Roman" panose="02020603050405020304" pitchFamily="18" charset="0"/>
              </a:rPr>
              <a:t>nd sistematic o tehnica specifica de obtinere a imaginilor spectrale. Pe aceasta baza, s-au </a:t>
            </a:r>
            <a:r>
              <a:rPr lang="en-US" sz="1800" dirty="0" err="1">
                <a:effectLst/>
                <a:latin typeface="Times New Roman" panose="02020603050405020304" pitchFamily="18" charset="0"/>
                <a:ea typeface="Times New Roman" panose="02020603050405020304" pitchFamily="18" charset="0"/>
              </a:rPr>
              <a:t>determinat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a:t>
            </a:r>
            <a:r>
              <a:rPr lang="en-US" sz="180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analizat proprietatile spectrale ale unor clase largi de defecte de referinta,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defecte</a:t>
            </a:r>
            <a:r>
              <a:rPr lang="ro-RO" sz="1800" dirty="0">
                <a:effectLst/>
                <a:latin typeface="Times New Roman" panose="02020603050405020304" pitchFamily="18" charset="0"/>
                <a:ea typeface="Times New Roman" panose="02020603050405020304" pitchFamily="18" charset="0"/>
              </a:rPr>
              <a:t> ce prezinta un interes maxim pentru analiza naturii defectelor din piese metalice.</a:t>
            </a:r>
            <a:endParaRPr lang="en-US" dirty="0">
              <a:latin typeface="Times New Roman" panose="02020603050405020304" pitchFamily="18" charset="0"/>
              <a:ea typeface="Times New Roman" panose="02020603050405020304" pitchFamily="18" charset="0"/>
            </a:endParaRPr>
          </a:p>
          <a:p>
            <a:pPr indent="457200" algn="just"/>
            <a:r>
              <a:rPr lang="ro-RO" sz="1800" dirty="0">
                <a:effectLst/>
                <a:latin typeface="Times New Roman" panose="02020603050405020304" pitchFamily="18" charset="0"/>
                <a:ea typeface="Times New Roman" panose="02020603050405020304" pitchFamily="18" charset="0"/>
              </a:rPr>
              <a:t>O alta contributie importanta prezentata in cadrul </a:t>
            </a:r>
            <a:r>
              <a:rPr lang="en-US" dirty="0" err="1">
                <a:latin typeface="Times New Roman" panose="02020603050405020304" pitchFamily="18" charset="0"/>
                <a:ea typeface="Times New Roman" panose="02020603050405020304" pitchFamily="18" charset="0"/>
              </a:rPr>
              <a:t>lucrarii</a:t>
            </a:r>
            <a:r>
              <a:rPr lang="en-US" dirty="0">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este </a:t>
            </a:r>
            <a:r>
              <a:rPr lang="en-US" dirty="0" err="1">
                <a:latin typeface="Times New Roman" panose="02020603050405020304" pitchFamily="18" charset="0"/>
                <a:ea typeface="Times New Roman" panose="02020603050405020304" pitchFamily="18" charset="0"/>
              </a:rPr>
              <a:t>elaborarea</a:t>
            </a:r>
            <a:r>
              <a:rPr lang="ro-RO" sz="1800" dirty="0">
                <a:effectLst/>
                <a:latin typeface="Times New Roman" panose="02020603050405020304" pitchFamily="18" charset="0"/>
                <a:ea typeface="Times New Roman" panose="02020603050405020304" pitchFamily="18" charset="0"/>
              </a:rPr>
              <a:t> si validarea unei solutii de tip imagistica ultrasonica spectrala </a:t>
            </a:r>
            <a:r>
              <a:rPr lang="en-US" sz="1800" dirty="0" err="1">
                <a:effectLst/>
                <a:latin typeface="Times New Roman" panose="02020603050405020304" pitchFamily="18" charset="0"/>
                <a:ea typeface="Times New Roman" panose="02020603050405020304" pitchFamily="18" charset="0"/>
              </a:rPr>
              <a:t>pentru</a:t>
            </a:r>
            <a:r>
              <a:rPr lang="en-US" sz="180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procesa</a:t>
            </a:r>
            <a:r>
              <a:rPr lang="en-US" dirty="0">
                <a:latin typeface="Times New Roman" panose="02020603050405020304" pitchFamily="18" charset="0"/>
                <a:ea typeface="Times New Roman" panose="02020603050405020304" pitchFamily="18" charset="0"/>
              </a:rPr>
              <a:t>rea</a:t>
            </a:r>
            <a:r>
              <a:rPr lang="ro-RO" sz="1800" dirty="0">
                <a:effectLst/>
                <a:latin typeface="Times New Roman" panose="02020603050405020304" pitchFamily="18" charset="0"/>
                <a:ea typeface="Times New Roman" panose="02020603050405020304" pitchFamily="18" charset="0"/>
              </a:rPr>
              <a:t> cu </a:t>
            </a:r>
            <a:r>
              <a:rPr lang="ro-RO" sz="1800" b="1" dirty="0">
                <a:effectLst/>
                <a:latin typeface="Times New Roman" panose="02020603050405020304" pitchFamily="18" charset="0"/>
                <a:ea typeface="Times New Roman" panose="02020603050405020304" pitchFamily="18" charset="0"/>
              </a:rPr>
              <a:t>retele neuronale</a:t>
            </a:r>
            <a:r>
              <a:rPr lang="ro-RO"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 </a:t>
            </a:r>
            <a:r>
              <a:rPr lang="en-US" sz="1800" dirty="0" err="1">
                <a:effectLst/>
                <a:latin typeface="Times New Roman" panose="02020603050405020304" pitchFamily="18" charset="0"/>
                <a:ea typeface="Times New Roman" panose="02020603050405020304" pitchFamily="18" charset="0"/>
              </a:rPr>
              <a:t>datelor</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examinari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nedistructive</a:t>
            </a:r>
            <a:r>
              <a:rPr lang="ro-RO"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 </a:t>
            </a:r>
            <a:r>
              <a:rPr lang="en-US" sz="1800" dirty="0" err="1">
                <a:effectLst/>
                <a:latin typeface="Times New Roman" panose="02020603050405020304" pitchFamily="18" charset="0"/>
                <a:ea typeface="Times New Roman" panose="02020603050405020304" pitchFamily="18" charset="0"/>
              </a:rPr>
              <a:t>scopul</a:t>
            </a:r>
            <a:r>
              <a:rPr lang="en-US" sz="180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evaluar</a:t>
            </a:r>
            <a:r>
              <a:rPr lang="en-US" sz="1800" dirty="0">
                <a:effectLst/>
                <a:latin typeface="Times New Roman" panose="02020603050405020304" pitchFamily="18" charset="0"/>
                <a:ea typeface="Times New Roman" panose="02020603050405020304" pitchFamily="18" charset="0"/>
              </a:rPr>
              <a:t>ii</a:t>
            </a:r>
            <a:r>
              <a:rPr lang="ro-RO" sz="1800" dirty="0">
                <a:effectLst/>
                <a:latin typeface="Times New Roman" panose="02020603050405020304" pitchFamily="18" charset="0"/>
                <a:ea typeface="Times New Roman" panose="02020603050405020304" pitchFamily="18" charset="0"/>
              </a:rPr>
              <a:t> discontinuitatilor din piese metalice. Astfel, </a:t>
            </a:r>
            <a:r>
              <a:rPr lang="ro-RO" sz="1800" b="1" dirty="0">
                <a:effectLst/>
                <a:latin typeface="Times New Roman" panose="02020603050405020304" pitchFamily="18" charset="0"/>
                <a:ea typeface="Times New Roman" panose="02020603050405020304" pitchFamily="18" charset="0"/>
              </a:rPr>
              <a:t>imagistica ultrasonica spectrala</a:t>
            </a:r>
            <a:r>
              <a:rPr lang="ro-RO" sz="1800" dirty="0">
                <a:effectLst/>
                <a:latin typeface="Times New Roman" panose="02020603050405020304" pitchFamily="18" charset="0"/>
                <a:ea typeface="Times New Roman" panose="02020603050405020304" pitchFamily="18" charset="0"/>
              </a:rPr>
              <a:t> este aplicat</a:t>
            </a:r>
            <a:r>
              <a:rPr lang="en-US" sz="1800" dirty="0">
                <a:effectLst/>
                <a:latin typeface="Times New Roman" panose="02020603050405020304" pitchFamily="18" charset="0"/>
                <a:ea typeface="Times New Roman" panose="02020603050405020304" pitchFamily="18" charset="0"/>
              </a:rPr>
              <a:t>a</a:t>
            </a:r>
            <a:r>
              <a:rPr lang="ro-RO" sz="1800" dirty="0">
                <a:effectLst/>
                <a:latin typeface="Times New Roman" panose="02020603050405020304" pitchFamily="18" charset="0"/>
                <a:ea typeface="Times New Roman" panose="02020603050405020304" pitchFamily="18" charset="0"/>
              </a:rPr>
              <a:t> la obtinerea de imagini spectrale pe probe cu defecte artificiale </a:t>
            </a:r>
            <a:r>
              <a:rPr lang="en-US" sz="1800" dirty="0" err="1">
                <a:effectLst/>
                <a:latin typeface="Times New Roman" panose="02020603050405020304" pitchFamily="18" charset="0"/>
                <a:ea typeface="Times New Roman" panose="02020603050405020304" pitchFamily="18" charset="0"/>
              </a:rPr>
              <a:t>cunoscute</a:t>
            </a:r>
            <a:r>
              <a:rPr lang="en-US" dirty="0">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utilizate</a:t>
            </a:r>
            <a:r>
              <a:rPr lang="en-US" sz="1800" dirty="0">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la </a:t>
            </a:r>
            <a:r>
              <a:rPr lang="en-US" sz="1800" dirty="0" err="1">
                <a:effectLst/>
                <a:latin typeface="Times New Roman" panose="02020603050405020304" pitchFamily="18" charset="0"/>
                <a:ea typeface="Times New Roman" panose="02020603050405020304" pitchFamily="18" charset="0"/>
              </a:rPr>
              <a:t>antrenarea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retelelor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neuronale</a:t>
            </a:r>
            <a:r>
              <a:rPr lang="en-US" sz="1800" dirty="0">
                <a:effectLst/>
                <a:latin typeface="Times New Roman" panose="02020603050405020304" pitchFamily="18" charset="0"/>
                <a:ea typeface="Times New Roman" panose="02020603050405020304" pitchFamily="18" charset="0"/>
              </a:rPr>
              <a:t> in </a:t>
            </a:r>
            <a:r>
              <a:rPr lang="en-US" sz="1800" dirty="0" err="1">
                <a:effectLst/>
                <a:latin typeface="Times New Roman" panose="02020603050405020304" pitchFamily="18" charset="0"/>
                <a:ea typeface="Times New Roman" panose="02020603050405020304" pitchFamily="18" charset="0"/>
              </a:rPr>
              <a:t>scopul</a:t>
            </a:r>
            <a:r>
              <a:rPr lang="ro-RO" sz="1800" dirty="0">
                <a:effectLst/>
                <a:latin typeface="Times New Roman" panose="02020603050405020304" pitchFamily="18" charset="0"/>
                <a:ea typeface="Times New Roman" panose="02020603050405020304" pitchFamily="18" charset="0"/>
              </a:rPr>
              <a:t> procesar</a:t>
            </a:r>
            <a:r>
              <a:rPr lang="en-US" sz="1800" dirty="0">
                <a:effectLst/>
                <a:latin typeface="Times New Roman" panose="02020603050405020304" pitchFamily="18" charset="0"/>
                <a:ea typeface="Times New Roman" panose="02020603050405020304" pitchFamily="18" charset="0"/>
              </a:rPr>
              <a:t>ii </a:t>
            </a:r>
            <a:r>
              <a:rPr lang="ro-RO" sz="1800" dirty="0">
                <a:effectLst/>
                <a:latin typeface="Times New Roman" panose="02020603050405020304" pitchFamily="18" charset="0"/>
                <a:ea typeface="Times New Roman" panose="02020603050405020304" pitchFamily="18" charset="0"/>
              </a:rPr>
              <a:t>imaginilor spectrale </a:t>
            </a:r>
            <a:r>
              <a:rPr lang="en-US" sz="1800" dirty="0">
                <a:effectLst/>
                <a:latin typeface="Times New Roman" panose="02020603050405020304" pitchFamily="18" charset="0"/>
                <a:ea typeface="Times New Roman" panose="02020603050405020304" pitchFamily="18" charset="0"/>
              </a:rPr>
              <a:t>ale </a:t>
            </a:r>
            <a:r>
              <a:rPr lang="en-US" sz="1800" dirty="0" err="1">
                <a:effectLst/>
                <a:latin typeface="Times New Roman" panose="02020603050405020304" pitchFamily="18" charset="0"/>
                <a:ea typeface="Times New Roman" panose="02020603050405020304" pitchFamily="18" charset="0"/>
              </a:rPr>
              <a:t>defectelor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artificiale</a:t>
            </a:r>
            <a:r>
              <a:rPr lang="en-US" sz="1800" dirty="0">
                <a:effectLst/>
                <a:latin typeface="Times New Roman" panose="02020603050405020304" pitchFamily="18" charset="0"/>
                <a:ea typeface="Times New Roman" panose="02020603050405020304" pitchFamily="18" charset="0"/>
              </a:rPr>
              <a:t> cu un grad de </a:t>
            </a:r>
            <a:r>
              <a:rPr lang="en-US" sz="1800" dirty="0" err="1">
                <a:effectLst/>
                <a:latin typeface="Times New Roman" panose="02020603050405020304" pitchFamily="18" charset="0"/>
                <a:ea typeface="Times New Roman" panose="02020603050405020304" pitchFamily="18" charset="0"/>
              </a:rPr>
              <a:t>complexitate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ridicat</a:t>
            </a:r>
            <a:r>
              <a:rPr lang="en-US" dirty="0">
                <a:latin typeface="Times New Roman" panose="02020603050405020304" pitchFamily="18" charset="0"/>
                <a:ea typeface="Times New Roman" panose="02020603050405020304" pitchFamily="18" charset="0"/>
              </a:rPr>
              <a:t>. Sunt </a:t>
            </a:r>
            <a:r>
              <a:rPr lang="en-US" dirty="0" err="1">
                <a:latin typeface="Times New Roman" panose="02020603050405020304" pitchFamily="18" charset="0"/>
                <a:ea typeface="Times New Roman" panose="02020603050405020304" pitchFamily="18" charset="0"/>
              </a:rPr>
              <a:t>astfel</a:t>
            </a:r>
            <a:r>
              <a:rPr lang="en-US" dirty="0">
                <a:latin typeface="Times New Roman" panose="02020603050405020304" pitchFamily="18" charset="0"/>
                <a:ea typeface="Times New Roman" panose="02020603050405020304" pitchFamily="18" charset="0"/>
              </a:rPr>
              <a:t> evaluate </a:t>
            </a:r>
            <a:r>
              <a:rPr lang="en-US" dirty="0" err="1">
                <a:latin typeface="Times New Roman" panose="02020603050405020304" pitchFamily="18" charset="0"/>
                <a:ea typeface="Times New Roman" panose="02020603050405020304" pitchFamily="18" charset="0"/>
              </a:rPr>
              <a:t>performantele</a:t>
            </a:r>
            <a:r>
              <a:rPr lang="en-US" dirty="0">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retele</a:t>
            </a:r>
            <a:r>
              <a:rPr lang="en-US" sz="1800" dirty="0">
                <a:effectLst/>
                <a:latin typeface="Times New Roman" panose="02020603050405020304" pitchFamily="18" charset="0"/>
                <a:ea typeface="Times New Roman" panose="02020603050405020304" pitchFamily="18" charset="0"/>
              </a:rPr>
              <a:t>lor</a:t>
            </a:r>
            <a:r>
              <a:rPr lang="ro-RO" sz="1800" dirty="0">
                <a:effectLst/>
                <a:latin typeface="Times New Roman" panose="02020603050405020304" pitchFamily="18" charset="0"/>
                <a:ea typeface="Times New Roman" panose="02020603050405020304" pitchFamily="18" charset="0"/>
              </a:rPr>
              <a:t> neuronale si se valideaza utilizarea acestora p</a:t>
            </a:r>
            <a:r>
              <a:rPr lang="en-US" sz="1800" dirty="0" err="1">
                <a:effectLst/>
                <a:latin typeface="Times New Roman" panose="02020603050405020304" pitchFamily="18" charset="0"/>
                <a:ea typeface="Times New Roman" panose="02020603050405020304" pitchFamily="18" charset="0"/>
              </a:rPr>
              <a:t>entru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procesarea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datelor</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examinari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ultrasonice</a:t>
            </a:r>
            <a:r>
              <a:rPr lang="en-US" sz="1800" dirty="0">
                <a:effectLst/>
                <a:latin typeface="Times New Roman" panose="02020603050405020304" pitchFamily="18" charset="0"/>
                <a:ea typeface="Times New Roman" panose="02020603050405020304" pitchFamily="18" charset="0"/>
              </a:rPr>
              <a:t> in </a:t>
            </a:r>
            <a:r>
              <a:rPr lang="en-US" sz="1800" dirty="0" err="1">
                <a:effectLst/>
                <a:latin typeface="Times New Roman" panose="02020603050405020304" pitchFamily="18" charset="0"/>
                <a:ea typeface="Times New Roman" panose="02020603050405020304" pitchFamily="18" charset="0"/>
              </a:rPr>
              <a:t>fuziune</a:t>
            </a:r>
            <a:r>
              <a:rPr lang="en-US" sz="1800" dirty="0">
                <a:effectLst/>
                <a:latin typeface="Times New Roman" panose="02020603050405020304" pitchFamily="18" charset="0"/>
                <a:ea typeface="Times New Roman" panose="02020603050405020304" pitchFamily="18" charset="0"/>
              </a:rPr>
              <a:t> cu date de </a:t>
            </a:r>
            <a:r>
              <a:rPr lang="en-US" sz="1800" dirty="0" err="1">
                <a:effectLst/>
                <a:latin typeface="Times New Roman" panose="02020603050405020304" pitchFamily="18" charset="0"/>
                <a:ea typeface="Times New Roman" panose="02020603050405020304" pitchFamily="18" charset="0"/>
              </a:rPr>
              <a:t>Curenti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Turbionari</a:t>
            </a:r>
            <a:r>
              <a:rPr lang="en-US" sz="1800" dirty="0">
                <a:effectLst/>
                <a:latin typeface="Times New Roman" panose="02020603050405020304" pitchFamily="18" charset="0"/>
                <a:ea typeface="Times New Roman" panose="02020603050405020304" pitchFamily="18" charset="0"/>
              </a:rPr>
              <a:t>.</a:t>
            </a:r>
            <a:r>
              <a:rPr lang="ro-RO"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indent="457200" algn="just"/>
            <a:r>
              <a:rPr lang="ro-RO" sz="1800" dirty="0">
                <a:effectLst/>
                <a:latin typeface="Times New Roman" panose="02020603050405020304" pitchFamily="18" charset="0"/>
                <a:ea typeface="Times New Roman" panose="02020603050405020304" pitchFamily="18" charset="0"/>
              </a:rPr>
              <a:t>Ca prim pas spre aplicabilitatea industriala a procesarii cu retele neuronale, este descrisa metodologia de obtinere si caracterizare a probelor cu discontinuitati naturale prelevate din piese forjate in scopul utilizarii acestora ca probe de antrenament al unor retele neuronale capabile sa proceseze imagini spectrale complexe, obtinute in urma scanarii unor piese forjate de dimensiuni mari. Astfel, </a:t>
            </a:r>
            <a:r>
              <a:rPr lang="en-US" dirty="0">
                <a:latin typeface="Times New Roman" panose="02020603050405020304" pitchFamily="18" charset="0"/>
                <a:ea typeface="Times New Roman" panose="02020603050405020304" pitchFamily="18" charset="0"/>
              </a:rPr>
              <a:t>s-a </a:t>
            </a:r>
            <a:r>
              <a:rPr lang="en-US" dirty="0" err="1">
                <a:latin typeface="Times New Roman" panose="02020603050405020304" pitchFamily="18" charset="0"/>
                <a:ea typeface="Times New Roman" panose="02020603050405020304" pitchFamily="18" charset="0"/>
              </a:rPr>
              <a:t>elaborat</a:t>
            </a:r>
            <a:r>
              <a:rPr lang="en-US" dirty="0">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arhitectura unui sistem de examinare ultrasonica ce permite</a:t>
            </a:r>
            <a:r>
              <a:rPr lang="en-US" sz="180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identificarea naturii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tipului</a:t>
            </a:r>
            <a:r>
              <a:rPr lang="en-US" sz="1800" dirty="0">
                <a:effectLst/>
                <a:latin typeface="Times New Roman" panose="02020603050405020304" pitchFamily="18" charset="0"/>
                <a:ea typeface="Times New Roman" panose="02020603050405020304" pitchFamily="18" charset="0"/>
              </a:rPr>
              <a:t>)</a:t>
            </a:r>
            <a:r>
              <a:rPr lang="ro-RO" sz="1800" dirty="0">
                <a:effectLst/>
                <a:latin typeface="Times New Roman" panose="02020603050405020304" pitchFamily="18" charset="0"/>
                <a:ea typeface="Times New Roman" panose="02020603050405020304" pitchFamily="18" charset="0"/>
              </a:rPr>
              <a:t> d</a:t>
            </a:r>
            <a:r>
              <a:rPr lang="ro-RO" dirty="0">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efectelor si evaluarea dimensionala a acestora utilizand imagistica ultrasonica spectrala si prelucrarea neuronala</a:t>
            </a:r>
            <a:r>
              <a:rPr lang="en-US" sz="1800" dirty="0">
                <a:effectLst/>
                <a:latin typeface="Times New Roman" panose="02020603050405020304" pitchFamily="18" charset="0"/>
                <a:ea typeface="Times New Roman" panose="02020603050405020304" pitchFamily="18" charset="0"/>
              </a:rPr>
              <a:t>.</a:t>
            </a:r>
          </a:p>
        </p:txBody>
      </p:sp>
      <p:sp>
        <p:nvSpPr>
          <p:cNvPr id="7" name="Slide Number Placeholder 3">
            <a:extLst>
              <a:ext uri="{FF2B5EF4-FFF2-40B4-BE49-F238E27FC236}">
                <a16:creationId xmlns:a16="http://schemas.microsoft.com/office/drawing/2014/main" id="{566B5D90-85C4-4919-B63D-862E607DC2E2}"/>
              </a:ext>
            </a:extLst>
          </p:cNvPr>
          <p:cNvSpPr txBox="1">
            <a:spLocks/>
          </p:cNvSpPr>
          <p:nvPr/>
        </p:nvSpPr>
        <p:spPr>
          <a:xfrm>
            <a:off x="6705600" y="6508751"/>
            <a:ext cx="2133600" cy="365125"/>
          </a:xfrm>
          <a:prstGeom prst="rect">
            <a:avLst/>
          </a:prstGeom>
        </p:spPr>
        <p:txBody>
          <a:bodyPr vert="horz" lIns="91440" tIns="45720" rIns="91440" bIns="45720" rtlCol="0" anchor="ctr"/>
          <a:lstStyle>
            <a:defPPr>
              <a:defRPr lang="en-US"/>
            </a:defPPr>
            <a:lvl1pPr algn="r">
              <a:defRPr sz="2000" b="1">
                <a:solidFill>
                  <a:srgbClr val="002060"/>
                </a:solidFill>
                <a:latin typeface="Times New Roman" panose="02020603050405020304" pitchFamily="18" charset="0"/>
                <a:ea typeface="Verdana" pitchFamily="34" charset="0"/>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E6DB81-CD70-4855-B278-F901BB3266E1}" type="slidenum">
              <a:rPr lang="en-US" smtClean="0"/>
              <a:pPr/>
              <a:t>32</a:t>
            </a:fld>
            <a:endParaRPr lang="en-US" dirty="0"/>
          </a:p>
        </p:txBody>
      </p:sp>
    </p:spTree>
    <p:extLst>
      <p:ext uri="{BB962C8B-B14F-4D97-AF65-F5344CB8AC3E}">
        <p14:creationId xmlns:p14="http://schemas.microsoft.com/office/powerpoint/2010/main" val="3761338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2D59716C-6C08-4FA7-BA0F-63AC0332A540}"/>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a:solidFill>
                  <a:srgbClr val="6A1F57"/>
                </a:solidFill>
                <a:latin typeface="Verdana" pitchFamily="34" charset="0"/>
                <a:ea typeface="Verdana" pitchFamily="34" charset="0"/>
                <a:cs typeface="Verdana" pitchFamily="34" charset="0"/>
              </a:rPr>
              <a:pPr/>
              <a:t>33</a:t>
            </a:fld>
            <a:endParaRPr lang="en-US" sz="2000" b="1" dirty="0">
              <a:solidFill>
                <a:srgbClr val="6A1F57"/>
              </a:solidFill>
              <a:latin typeface="Verdana" pitchFamily="34" charset="0"/>
              <a:ea typeface="Verdana" pitchFamily="34" charset="0"/>
              <a:cs typeface="Verdana" pitchFamily="34" charset="0"/>
            </a:endParaRPr>
          </a:p>
        </p:txBody>
      </p:sp>
      <p:sp>
        <p:nvSpPr>
          <p:cNvPr id="15" name="TextBox 14">
            <a:extLst>
              <a:ext uri="{FF2B5EF4-FFF2-40B4-BE49-F238E27FC236}">
                <a16:creationId xmlns:a16="http://schemas.microsoft.com/office/drawing/2014/main" id="{6D806B8A-59AD-4AFE-97C4-4884B1ADF03A}"/>
              </a:ext>
            </a:extLst>
          </p:cNvPr>
          <p:cNvSpPr txBox="1"/>
          <p:nvPr/>
        </p:nvSpPr>
        <p:spPr>
          <a:xfrm>
            <a:off x="152400" y="365464"/>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Concluzii</a:t>
            </a:r>
            <a:endPar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18" name="TextBox 17">
            <a:extLst>
              <a:ext uri="{FF2B5EF4-FFF2-40B4-BE49-F238E27FC236}">
                <a16:creationId xmlns:a16="http://schemas.microsoft.com/office/drawing/2014/main" id="{ED19A1D7-FC0B-4A3C-B278-9FE76093E5C2}"/>
              </a:ext>
            </a:extLst>
          </p:cNvPr>
          <p:cNvSpPr txBox="1"/>
          <p:nvPr/>
        </p:nvSpPr>
        <p:spPr>
          <a:xfrm>
            <a:off x="75540" y="1164195"/>
            <a:ext cx="8990281" cy="5078313"/>
          </a:xfrm>
          <a:prstGeom prst="rect">
            <a:avLst/>
          </a:prstGeom>
          <a:solidFill>
            <a:schemeClr val="accent5">
              <a:lumMod val="20000"/>
              <a:lumOff val="80000"/>
            </a:schemeClr>
          </a:solidFill>
        </p:spPr>
        <p:txBody>
          <a:bodyPr wrap="square" rtlCol="0">
            <a:spAutoFit/>
          </a:bodyPr>
          <a:lstStyle/>
          <a:p>
            <a:pPr marL="0" marR="0" indent="457200" algn="just">
              <a:spcBef>
                <a:spcPts val="0"/>
              </a:spcBef>
              <a:spcAft>
                <a:spcPts val="0"/>
              </a:spcAft>
            </a:pPr>
            <a:r>
              <a:rPr lang="ro-RO" dirty="0">
                <a:effectLst/>
                <a:latin typeface="Times New Roman" panose="02020603050405020304" pitchFamily="18" charset="0"/>
                <a:ea typeface="Times New Roman" panose="02020603050405020304" pitchFamily="18" charset="0"/>
              </a:rPr>
              <a:t>Alte </a:t>
            </a:r>
            <a:r>
              <a:rPr lang="en-US" dirty="0" err="1">
                <a:latin typeface="Times New Roman" panose="02020603050405020304" pitchFamily="18" charset="0"/>
                <a:ea typeface="Times New Roman" panose="02020603050405020304" pitchFamily="18" charset="0"/>
              </a:rPr>
              <a:t>rezultate</a:t>
            </a:r>
            <a:r>
              <a:rPr lang="en-US" dirty="0">
                <a:latin typeface="Times New Roman" panose="02020603050405020304" pitchFamily="18" charset="0"/>
                <a:ea typeface="Times New Roman" panose="02020603050405020304" pitchFamily="18" charset="0"/>
              </a:rPr>
              <a:t> ale </a:t>
            </a:r>
            <a:r>
              <a:rPr lang="en-US" dirty="0" err="1">
                <a:latin typeface="Times New Roman" panose="02020603050405020304" pitchFamily="18" charset="0"/>
                <a:ea typeface="Times New Roman" panose="02020603050405020304" pitchFamily="18" charset="0"/>
              </a:rPr>
              <a:t>programului</a:t>
            </a:r>
            <a:r>
              <a:rPr lang="en-US" dirty="0">
                <a:latin typeface="Times New Roman" panose="02020603050405020304" pitchFamily="18" charset="0"/>
                <a:ea typeface="Times New Roman" panose="02020603050405020304" pitchFamily="18" charset="0"/>
              </a:rPr>
              <a:t> FLAWTIS</a:t>
            </a:r>
            <a:r>
              <a:rPr lang="ro-RO" dirty="0">
                <a:effectLst/>
                <a:latin typeface="Times New Roman" panose="02020603050405020304" pitchFamily="18" charset="0"/>
                <a:ea typeface="Times New Roman" panose="02020603050405020304" pitchFamily="18" charset="0"/>
              </a:rPr>
              <a:t> se refera la simularile experimentale privind analiza naturii </a:t>
            </a:r>
            <a:r>
              <a:rPr lang="en-US" dirty="0" err="1">
                <a:effectLst/>
                <a:latin typeface="Times New Roman" panose="02020603050405020304" pitchFamily="18" charset="0"/>
                <a:ea typeface="Times New Roman" panose="02020603050405020304" pitchFamily="18" charset="0"/>
              </a:rPr>
              <a:t>si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dimensiunii</a:t>
            </a:r>
            <a:r>
              <a:rPr lang="en-US"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defectelor din </a:t>
            </a:r>
            <a:r>
              <a:rPr lang="ro-RO" b="1" dirty="0">
                <a:effectLst/>
                <a:latin typeface="Times New Roman" panose="02020603050405020304" pitchFamily="18" charset="0"/>
                <a:ea typeface="Times New Roman" panose="02020603050405020304" pitchFamily="18" charset="0"/>
              </a:rPr>
              <a:t>sudurile implanturilor metalice.</a:t>
            </a:r>
            <a:r>
              <a:rPr lang="ro-RO" dirty="0">
                <a:effectLst/>
                <a:latin typeface="Times New Roman" panose="02020603050405020304" pitchFamily="18" charset="0"/>
                <a:ea typeface="Times New Roman" panose="02020603050405020304" pitchFamily="18" charset="0"/>
              </a:rPr>
              <a:t> Astfel, in cadrul </a:t>
            </a:r>
            <a:r>
              <a:rPr lang="en-US" dirty="0" err="1">
                <a:latin typeface="Times New Roman" panose="02020603050405020304" pitchFamily="18" charset="0"/>
                <a:ea typeface="Times New Roman" panose="02020603050405020304" pitchFamily="18" charset="0"/>
              </a:rPr>
              <a:t>unei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lucrari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publicate</a:t>
            </a:r>
            <a:r>
              <a:rPr lang="en-US" dirty="0">
                <a:latin typeface="Times New Roman" panose="02020603050405020304" pitchFamily="18" charset="0"/>
                <a:ea typeface="Times New Roman" panose="02020603050405020304" pitchFamily="18" charset="0"/>
              </a:rPr>
              <a:t> in </a:t>
            </a:r>
            <a:r>
              <a:rPr lang="en-US" dirty="0" err="1">
                <a:latin typeface="Times New Roman" panose="02020603050405020304" pitchFamily="18" charset="0"/>
                <a:ea typeface="Times New Roman" panose="02020603050405020304" pitchFamily="18" charset="0"/>
              </a:rPr>
              <a:t>revista</a:t>
            </a:r>
            <a:r>
              <a:rPr lang="en-US" dirty="0">
                <a:latin typeface="Times New Roman" panose="02020603050405020304" pitchFamily="18" charset="0"/>
                <a:ea typeface="Times New Roman" panose="02020603050405020304" pitchFamily="18" charset="0"/>
              </a:rPr>
              <a:t> AROEND</a:t>
            </a:r>
            <a:r>
              <a:rPr lang="ro-RO"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s-</a:t>
            </a:r>
            <a:r>
              <a:rPr lang="ro-RO" dirty="0">
                <a:effectLst/>
                <a:latin typeface="Times New Roman" panose="02020603050405020304" pitchFamily="18" charset="0"/>
                <a:ea typeface="Times New Roman" panose="02020603050405020304" pitchFamily="18" charset="0"/>
              </a:rPr>
              <a:t>a dezvoltat o metodă pentru examinarea prin imagistica ultrasonica de inalta rezolutie a sudurilor componentelor implantabile. </a:t>
            </a:r>
            <a:endParaRPr lang="en-US"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endParaRPr lang="en-US"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ro-RO" dirty="0">
                <a:effectLst/>
                <a:latin typeface="Times New Roman" panose="02020603050405020304" pitchFamily="18" charset="0"/>
                <a:ea typeface="Times New Roman" panose="02020603050405020304" pitchFamily="18" charset="0"/>
              </a:rPr>
              <a:t>Metoda asigură o determinare precisă a poziției si extinderii discontinuităților ce pot să apară în suduril</a:t>
            </a:r>
            <a:r>
              <a:rPr lang="en-US" dirty="0">
                <a:effectLst/>
                <a:latin typeface="Times New Roman" panose="02020603050405020304" pitchFamily="18" charset="0"/>
                <a:ea typeface="Times New Roman" panose="02020603050405020304" pitchFamily="18" charset="0"/>
              </a:rPr>
              <a:t>e</a:t>
            </a:r>
            <a:r>
              <a:rPr lang="ro-RO" dirty="0">
                <a:effectLst/>
                <a:latin typeface="Times New Roman" panose="02020603050405020304" pitchFamily="18" charset="0"/>
                <a:ea typeface="Times New Roman" panose="02020603050405020304" pitchFamily="18" charset="0"/>
              </a:rPr>
              <a:t> realizate prin diferite tehnologii: lasere de putere, fascicul</a:t>
            </a:r>
            <a:r>
              <a:rPr lang="en-US" dirty="0">
                <a:effectLst/>
                <a:latin typeface="Times New Roman" panose="02020603050405020304" pitchFamily="18" charset="0"/>
                <a:ea typeface="Times New Roman" panose="02020603050405020304" pitchFamily="18" charset="0"/>
              </a:rPr>
              <a:t>e</a:t>
            </a:r>
            <a:r>
              <a:rPr lang="ro-RO" dirty="0">
                <a:effectLst/>
                <a:latin typeface="Times New Roman" panose="02020603050405020304" pitchFamily="18" charset="0"/>
                <a:ea typeface="Times New Roman" panose="02020603050405020304" pitchFamily="18" charset="0"/>
              </a:rPr>
              <a:t> de electroni, </a:t>
            </a:r>
            <a:r>
              <a:rPr lang="en-US" dirty="0" err="1">
                <a:effectLst/>
                <a:latin typeface="Times New Roman" panose="02020603050405020304" pitchFamily="18" charset="0"/>
                <a:ea typeface="Times New Roman" panose="02020603050405020304" pitchFamily="18" charset="0"/>
              </a:rPr>
              <a:t>prin</a:t>
            </a:r>
            <a:r>
              <a:rPr lang="en-US"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frecare, prin contact sub presiune, sau cu material de aport.</a:t>
            </a:r>
            <a:r>
              <a:rPr lang="en-US" dirty="0">
                <a:effectLst/>
                <a:latin typeface="Times New Roman" panose="02020603050405020304" pitchFamily="18" charset="0"/>
                <a:ea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rPr>
              <a:t>Capabilitatea metodei a fost evaluata prin simulari experimentale pe suduri de piese tubulare de diametre mici, cu pereți subțiri, la care se cere evidențierea si caracterizarea discontinuităților de mici dimensiuni, localizate în orice parte a secțiunii sudurii. </a:t>
            </a:r>
            <a:r>
              <a:rPr lang="ro-RO" b="1" dirty="0">
                <a:effectLst/>
                <a:latin typeface="Times New Roman" panose="02020603050405020304" pitchFamily="18" charset="0"/>
                <a:ea typeface="Times New Roman" panose="02020603050405020304" pitchFamily="18" charset="0"/>
              </a:rPr>
              <a:t>Sudurile examinate sunt similare celor realizate pe elemente metalice implantabile</a:t>
            </a:r>
            <a:r>
              <a:rPr lang="ro-RO" dirty="0">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endParaRPr lang="en-US"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ro-RO" dirty="0">
                <a:effectLst/>
                <a:latin typeface="Times New Roman" panose="02020603050405020304" pitchFamily="18" charset="0"/>
                <a:ea typeface="Times New Roman" panose="02020603050405020304" pitchFamily="18" charset="0"/>
              </a:rPr>
              <a:t>Sunt de mentionat si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alte</a:t>
            </a:r>
            <a:r>
              <a:rPr lang="ro-RO" dirty="0">
                <a:effectLst/>
                <a:latin typeface="Times New Roman" panose="02020603050405020304" pitchFamily="18" charset="0"/>
                <a:ea typeface="Times New Roman" panose="02020603050405020304" pitchFamily="18" charset="0"/>
              </a:rPr>
              <a:t> contributii</a:t>
            </a:r>
            <a:r>
              <a:rPr lang="en-US" dirty="0">
                <a:effectLst/>
                <a:latin typeface="Times New Roman" panose="02020603050405020304" pitchFamily="18" charset="0"/>
                <a:ea typeface="Times New Roman" panose="02020603050405020304" pitchFamily="18" charset="0"/>
              </a:rPr>
              <a:t> ale </a:t>
            </a:r>
            <a:r>
              <a:rPr lang="en-US" dirty="0" err="1">
                <a:effectLst/>
                <a:latin typeface="Times New Roman" panose="02020603050405020304" pitchFamily="18" charset="0"/>
                <a:ea typeface="Times New Roman" panose="02020603050405020304" pitchFamily="18" charset="0"/>
              </a:rPr>
              <a:t>programului</a:t>
            </a:r>
            <a:r>
              <a:rPr lang="en-US" dirty="0">
                <a:effectLst/>
                <a:latin typeface="Times New Roman" panose="02020603050405020304" pitchFamily="18" charset="0"/>
                <a:ea typeface="Times New Roman" panose="02020603050405020304" pitchFamily="18" charset="0"/>
              </a:rPr>
              <a:t> FLAWTIS </a:t>
            </a:r>
            <a:r>
              <a:rPr lang="ro-RO" dirty="0">
                <a:effectLst/>
                <a:latin typeface="Times New Roman" panose="02020603050405020304" pitchFamily="18" charset="0"/>
                <a:ea typeface="Times New Roman" panose="02020603050405020304" pitchFamily="18" charset="0"/>
              </a:rPr>
              <a:t>privind </a:t>
            </a:r>
            <a:r>
              <a:rPr lang="en-US" dirty="0" err="1">
                <a:effectLst/>
                <a:latin typeface="Times New Roman" panose="02020603050405020304" pitchFamily="18" charset="0"/>
                <a:ea typeface="Times New Roman" panose="02020603050405020304" pitchFamily="18" charset="0"/>
              </a:rPr>
              <a:t>dezvoltarea</a:t>
            </a:r>
            <a:r>
              <a:rPr lang="en-US" dirty="0">
                <a:effectLst/>
                <a:latin typeface="Times New Roman" panose="02020603050405020304" pitchFamily="18" charset="0"/>
                <a:ea typeface="Times New Roman" panose="02020603050405020304" pitchFamily="18" charset="0"/>
              </a:rPr>
              <a:t> de </a:t>
            </a:r>
            <a:r>
              <a:rPr lang="ro-RO" dirty="0">
                <a:effectLst/>
                <a:latin typeface="Times New Roman" panose="02020603050405020304" pitchFamily="18" charset="0"/>
                <a:ea typeface="Times New Roman" panose="02020603050405020304" pitchFamily="18" charset="0"/>
              </a:rPr>
              <a:t>aplicatii industriale ale  Imagisticii Ultrasonice si Spectroscopiei Ultrasonice, cum sunt: caracterizarea coroziunii tuburilor schimbatoarelor de caldura, examinarea ultrasonica rotorilor forjati cu gaura centrala</a:t>
            </a:r>
            <a:r>
              <a:rPr lang="en-US" dirty="0">
                <a:effectLst/>
                <a:latin typeface="Times New Roman" panose="02020603050405020304" pitchFamily="18" charset="0"/>
                <a:ea typeface="Times New Roman" panose="02020603050405020304" pitchFamily="18" charset="0"/>
              </a:rPr>
              <a:t>, </a:t>
            </a:r>
            <a:r>
              <a:rPr lang="en-US" spc="-10" dirty="0">
                <a:latin typeface="Times New Roman" panose="02020603050405020304" pitchFamily="18" charset="0"/>
                <a:ea typeface="Times New Roman" panose="02020603050405020304" pitchFamily="18" charset="0"/>
              </a:rPr>
              <a:t>c</a:t>
            </a:r>
            <a:r>
              <a:rPr lang="ro-RO" spc="-10" dirty="0">
                <a:effectLst/>
                <a:latin typeface="Times New Roman" panose="02020603050405020304" pitchFamily="18" charset="0"/>
                <a:ea typeface="Times New Roman" panose="02020603050405020304" pitchFamily="18" charset="0"/>
              </a:rPr>
              <a:t>aracterizarea degradarii otelurilor prin atac de hidrogen la temperatura ridicata</a:t>
            </a:r>
            <a:r>
              <a:rPr lang="en-US" spc="-10" dirty="0">
                <a:effectLst/>
                <a:latin typeface="Times New Roman" panose="02020603050405020304" pitchFamily="18" charset="0"/>
                <a:ea typeface="Times New Roman" panose="02020603050405020304" pitchFamily="18" charset="0"/>
              </a:rPr>
              <a:t>.</a:t>
            </a:r>
            <a:endParaRPr lang="en-GB"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566B5D90-85C4-4919-B63D-862E607DC2E2}"/>
              </a:ext>
            </a:extLst>
          </p:cNvPr>
          <p:cNvSpPr txBox="1">
            <a:spLocks/>
          </p:cNvSpPr>
          <p:nvPr/>
        </p:nvSpPr>
        <p:spPr>
          <a:xfrm>
            <a:off x="6705600" y="6508751"/>
            <a:ext cx="2133600" cy="365125"/>
          </a:xfrm>
          <a:prstGeom prst="rect">
            <a:avLst/>
          </a:prstGeom>
        </p:spPr>
        <p:txBody>
          <a:bodyPr vert="horz" lIns="91440" tIns="45720" rIns="91440" bIns="45720" rtlCol="0" anchor="ctr"/>
          <a:lstStyle>
            <a:defPPr>
              <a:defRPr lang="en-US"/>
            </a:defPPr>
            <a:lvl1pPr algn="r">
              <a:defRPr sz="2000" b="1">
                <a:solidFill>
                  <a:srgbClr val="002060"/>
                </a:solidFill>
                <a:latin typeface="Times New Roman" panose="02020603050405020304" pitchFamily="18" charset="0"/>
                <a:ea typeface="Verdana" pitchFamily="34" charset="0"/>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E6DB81-CD70-4855-B278-F901BB3266E1}" type="slidenum">
              <a:rPr lang="en-US" smtClean="0"/>
              <a:pPr/>
              <a:t>33</a:t>
            </a:fld>
            <a:endParaRPr lang="en-US" dirty="0"/>
          </a:p>
        </p:txBody>
      </p:sp>
    </p:spTree>
    <p:extLst>
      <p:ext uri="{BB962C8B-B14F-4D97-AF65-F5344CB8AC3E}">
        <p14:creationId xmlns:p14="http://schemas.microsoft.com/office/powerpoint/2010/main" val="1511092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9042E4-9882-4702-A695-91C39A679BCC}"/>
              </a:ext>
            </a:extLst>
          </p:cNvPr>
          <p:cNvSpPr/>
          <p:nvPr/>
        </p:nvSpPr>
        <p:spPr>
          <a:xfrm>
            <a:off x="29517" y="1787164"/>
            <a:ext cx="9144000" cy="21125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34</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6" name="TextBox 5"/>
          <p:cNvSpPr txBox="1"/>
          <p:nvPr/>
        </p:nvSpPr>
        <p:spPr>
          <a:xfrm>
            <a:off x="29517" y="2448670"/>
            <a:ext cx="9144000" cy="769441"/>
          </a:xfrm>
          <a:prstGeom prst="rect">
            <a:avLst/>
          </a:prstGeom>
          <a:noFill/>
        </p:spPr>
        <p:txBody>
          <a:bodyPr wrap="square" rtlCol="0">
            <a:spAutoFit/>
          </a:bodyPr>
          <a:lstStyle/>
          <a:p>
            <a:pPr algn="ctr"/>
            <a:r>
              <a:rPr lang="en-US" sz="4400" b="1" dirty="0">
                <a:solidFill>
                  <a:srgbClr val="002060"/>
                </a:solidFill>
                <a:latin typeface="Times New Roman" panose="02020603050405020304" pitchFamily="18" charset="0"/>
                <a:ea typeface="Roboto Medium" pitchFamily="2" charset="0"/>
                <a:cs typeface="Times New Roman" panose="02020603050405020304" pitchFamily="18" charset="0"/>
              </a:rPr>
              <a:t>V</a:t>
            </a:r>
            <a:r>
              <a:rPr lang="vi-VN" sz="4400" b="1" dirty="0">
                <a:solidFill>
                  <a:srgbClr val="002060"/>
                </a:solidFill>
                <a:latin typeface="Times New Roman" panose="02020603050405020304" pitchFamily="18" charset="0"/>
                <a:ea typeface="Roboto Medium" pitchFamily="2" charset="0"/>
                <a:cs typeface="Times New Roman" panose="02020603050405020304" pitchFamily="18" charset="0"/>
              </a:rPr>
              <a:t>ă</a:t>
            </a:r>
            <a:r>
              <a:rPr lang="en-US" sz="4400" b="1" dirty="0">
                <a:solidFill>
                  <a:srgbClr val="002060"/>
                </a:solidFill>
                <a:latin typeface="Times New Roman" panose="02020603050405020304" pitchFamily="18" charset="0"/>
                <a:ea typeface="Roboto Medium" pitchFamily="2" charset="0"/>
                <a:cs typeface="Times New Roman" panose="02020603050405020304" pitchFamily="18" charset="0"/>
              </a:rPr>
              <a:t> </a:t>
            </a:r>
            <a:r>
              <a:rPr lang="en-US" sz="4400" b="1" dirty="0" err="1">
                <a:solidFill>
                  <a:srgbClr val="002060"/>
                </a:solidFill>
                <a:latin typeface="Times New Roman" panose="02020603050405020304" pitchFamily="18" charset="0"/>
                <a:ea typeface="Roboto Medium" pitchFamily="2" charset="0"/>
                <a:cs typeface="Times New Roman" panose="02020603050405020304" pitchFamily="18" charset="0"/>
              </a:rPr>
              <a:t>mul</a:t>
            </a:r>
            <a:r>
              <a:rPr lang="vi-VN" sz="4400" b="1" dirty="0">
                <a:solidFill>
                  <a:srgbClr val="002060"/>
                </a:solidFill>
                <a:latin typeface="Times New Roman" panose="02020603050405020304" pitchFamily="18" charset="0"/>
                <a:ea typeface="Roboto Medium" pitchFamily="2" charset="0"/>
                <a:cs typeface="Times New Roman" panose="02020603050405020304" pitchFamily="18" charset="0"/>
              </a:rPr>
              <a:t>ţ</a:t>
            </a:r>
            <a:r>
              <a:rPr lang="en-US" sz="4400" b="1" dirty="0" err="1">
                <a:solidFill>
                  <a:srgbClr val="002060"/>
                </a:solidFill>
                <a:latin typeface="Times New Roman" panose="02020603050405020304" pitchFamily="18" charset="0"/>
                <a:ea typeface="Roboto Medium" pitchFamily="2" charset="0"/>
                <a:cs typeface="Times New Roman" panose="02020603050405020304" pitchFamily="18" charset="0"/>
              </a:rPr>
              <a:t>umesc</a:t>
            </a:r>
            <a:r>
              <a:rPr lang="en-US" sz="4400" b="1" dirty="0">
                <a:solidFill>
                  <a:srgbClr val="002060"/>
                </a:solidFill>
                <a:latin typeface="Times New Roman" panose="02020603050405020304" pitchFamily="18" charset="0"/>
                <a:ea typeface="Roboto Medium" pitchFamily="2" charset="0"/>
                <a:cs typeface="Times New Roman" panose="02020603050405020304" pitchFamily="18" charset="0"/>
              </a:rPr>
              <a:t> </a:t>
            </a:r>
            <a:r>
              <a:rPr lang="en-US" sz="4400" b="1" dirty="0" err="1">
                <a:solidFill>
                  <a:srgbClr val="002060"/>
                </a:solidFill>
                <a:latin typeface="Times New Roman" panose="02020603050405020304" pitchFamily="18" charset="0"/>
                <a:ea typeface="Roboto Medium" pitchFamily="2" charset="0"/>
                <a:cs typeface="Times New Roman" panose="02020603050405020304" pitchFamily="18" charset="0"/>
              </a:rPr>
              <a:t>pentru</a:t>
            </a:r>
            <a:r>
              <a:rPr lang="en-US" sz="4400" b="1" dirty="0">
                <a:solidFill>
                  <a:srgbClr val="002060"/>
                </a:solidFill>
                <a:latin typeface="Times New Roman" panose="02020603050405020304" pitchFamily="18" charset="0"/>
                <a:ea typeface="Roboto Medium" pitchFamily="2" charset="0"/>
                <a:cs typeface="Times New Roman" panose="02020603050405020304" pitchFamily="18" charset="0"/>
              </a:rPr>
              <a:t> </a:t>
            </a:r>
            <a:r>
              <a:rPr lang="en-US" sz="4400" b="1" dirty="0" err="1">
                <a:solidFill>
                  <a:srgbClr val="002060"/>
                </a:solidFill>
                <a:latin typeface="Times New Roman" panose="02020603050405020304" pitchFamily="18" charset="0"/>
                <a:ea typeface="Roboto Medium" pitchFamily="2" charset="0"/>
                <a:cs typeface="Times New Roman" panose="02020603050405020304" pitchFamily="18" charset="0"/>
              </a:rPr>
              <a:t>aten</a:t>
            </a:r>
            <a:r>
              <a:rPr lang="vi-VN" sz="4400" b="1" dirty="0">
                <a:solidFill>
                  <a:srgbClr val="002060"/>
                </a:solidFill>
                <a:latin typeface="Times New Roman" panose="02020603050405020304" pitchFamily="18" charset="0"/>
                <a:ea typeface="Roboto Medium" pitchFamily="2" charset="0"/>
                <a:cs typeface="Times New Roman" panose="02020603050405020304" pitchFamily="18" charset="0"/>
              </a:rPr>
              <a:t>ţ</a:t>
            </a:r>
            <a:r>
              <a:rPr lang="en-US" sz="4400" b="1" dirty="0" err="1">
                <a:solidFill>
                  <a:srgbClr val="002060"/>
                </a:solidFill>
                <a:latin typeface="Times New Roman" panose="02020603050405020304" pitchFamily="18" charset="0"/>
                <a:ea typeface="Roboto Medium" pitchFamily="2" charset="0"/>
                <a:cs typeface="Times New Roman" panose="02020603050405020304" pitchFamily="18" charset="0"/>
              </a:rPr>
              <a:t>ie</a:t>
            </a:r>
            <a:r>
              <a:rPr lang="en-US" sz="4400" b="1" dirty="0">
                <a:solidFill>
                  <a:srgbClr val="002060"/>
                </a:solidFill>
                <a:latin typeface="Times New Roman" panose="02020603050405020304" pitchFamily="18" charset="0"/>
                <a:ea typeface="Roboto Medium" pitchFamily="2" charset="0"/>
                <a:cs typeface="Times New Roman" panose="02020603050405020304" pitchFamily="18" charset="0"/>
              </a:rPr>
              <a:t>!</a:t>
            </a:r>
          </a:p>
        </p:txBody>
      </p:sp>
      <p:sp>
        <p:nvSpPr>
          <p:cNvPr id="10" name="TextBox 9"/>
          <p:cNvSpPr txBox="1"/>
          <p:nvPr/>
        </p:nvSpPr>
        <p:spPr>
          <a:xfrm>
            <a:off x="264367" y="5086763"/>
            <a:ext cx="5411755" cy="461665"/>
          </a:xfrm>
          <a:prstGeom prst="rect">
            <a:avLst/>
          </a:prstGeom>
          <a:noFill/>
        </p:spPr>
        <p:txBody>
          <a:bodyPr wrap="square" rtlCol="0">
            <a:spAutoFit/>
          </a:bodyPr>
          <a:lstStyle/>
          <a:p>
            <a:pPr algn="r"/>
            <a:r>
              <a:rPr lang="en-US" sz="2400" i="1" dirty="0">
                <a:solidFill>
                  <a:schemeClr val="tx1">
                    <a:lumMod val="75000"/>
                    <a:lumOff val="25000"/>
                  </a:schemeClr>
                </a:solidFill>
                <a:latin typeface="Times New Roman" panose="02020603050405020304" pitchFamily="18" charset="0"/>
                <a:ea typeface="Roboto Medium" pitchFamily="2" charset="0"/>
                <a:cs typeface="Times New Roman" panose="02020603050405020304" pitchFamily="18" charset="0"/>
              </a:rPr>
              <a:t>Nuclear NDT Research &amp; Services S.R.L.</a:t>
            </a:r>
          </a:p>
        </p:txBody>
      </p:sp>
      <p:sp>
        <p:nvSpPr>
          <p:cNvPr id="11" name="TextBox 10"/>
          <p:cNvSpPr txBox="1"/>
          <p:nvPr/>
        </p:nvSpPr>
        <p:spPr>
          <a:xfrm>
            <a:off x="379445" y="3444551"/>
            <a:ext cx="5181600" cy="1877437"/>
          </a:xfrm>
          <a:prstGeom prst="rect">
            <a:avLst/>
          </a:prstGeom>
          <a:noFill/>
        </p:spPr>
        <p:txBody>
          <a:bodyPr wrap="square" rtlCol="0">
            <a:spAutoFit/>
          </a:bodyPr>
          <a:lstStyle/>
          <a:p>
            <a:endParaRPr lang="en-US" sz="2400" i="1" dirty="0">
              <a:solidFill>
                <a:schemeClr val="tx1">
                  <a:lumMod val="75000"/>
                  <a:lumOff val="25000"/>
                </a:schemeClr>
              </a:solidFill>
              <a:latin typeface="Times New Roman" panose="02020603050405020304" pitchFamily="18" charset="0"/>
              <a:ea typeface="Roboto Medium" pitchFamily="2" charset="0"/>
              <a:cs typeface="Times New Roman" panose="02020603050405020304" pitchFamily="18" charset="0"/>
            </a:endParaRPr>
          </a:p>
          <a:p>
            <a:r>
              <a:rPr lang="en-US" sz="2400" b="1" dirty="0">
                <a:solidFill>
                  <a:srgbClr val="002060"/>
                </a:solidFill>
                <a:latin typeface="Times New Roman" panose="02020603050405020304" pitchFamily="18" charset="0"/>
                <a:ea typeface="Roboto Medium" pitchFamily="2" charset="0"/>
                <a:cs typeface="Times New Roman" panose="02020603050405020304" pitchFamily="18" charset="0"/>
              </a:rPr>
              <a:t>Dr. Marian Soare</a:t>
            </a:r>
          </a:p>
          <a:p>
            <a:r>
              <a:rPr lang="en-US" sz="2200" dirty="0">
                <a:solidFill>
                  <a:schemeClr val="tx1">
                    <a:lumMod val="75000"/>
                    <a:lumOff val="25000"/>
                  </a:schemeClr>
                </a:solidFill>
                <a:latin typeface="Times New Roman" panose="02020603050405020304" pitchFamily="18" charset="0"/>
                <a:ea typeface="Roboto Medium" pitchFamily="2" charset="0"/>
                <a:cs typeface="Times New Roman" panose="02020603050405020304" pitchFamily="18" charset="0"/>
                <a:hlinkClick r:id="rId3"/>
              </a:rPr>
              <a:t>soare.marian@nuclear-ndt.ro</a:t>
            </a:r>
            <a:endParaRPr lang="en-US" sz="2200" dirty="0">
              <a:solidFill>
                <a:schemeClr val="tx1">
                  <a:lumMod val="75000"/>
                  <a:lumOff val="25000"/>
                </a:schemeClr>
              </a:solidFill>
              <a:latin typeface="Times New Roman" panose="02020603050405020304" pitchFamily="18" charset="0"/>
              <a:ea typeface="Roboto Medium" pitchFamily="2" charset="0"/>
              <a:cs typeface="Times New Roman" panose="02020603050405020304" pitchFamily="18" charset="0"/>
            </a:endParaRPr>
          </a:p>
          <a:p>
            <a:r>
              <a:rPr lang="en-US" sz="2200" dirty="0">
                <a:solidFill>
                  <a:schemeClr val="tx1">
                    <a:lumMod val="75000"/>
                    <a:lumOff val="25000"/>
                  </a:schemeClr>
                </a:solidFill>
                <a:latin typeface="Times New Roman" panose="02020603050405020304" pitchFamily="18" charset="0"/>
                <a:ea typeface="Roboto Medium" pitchFamily="2" charset="0"/>
                <a:cs typeface="Times New Roman" panose="02020603050405020304" pitchFamily="18" charset="0"/>
              </a:rPr>
              <a:t>Mobil: 0745.032.989</a:t>
            </a:r>
            <a:endParaRPr lang="en-US" sz="2200" dirty="0">
              <a:latin typeface="Times New Roman" panose="02020603050405020304" pitchFamily="18" charset="0"/>
              <a:ea typeface="Roboto Medium" pitchFamily="2" charset="0"/>
              <a:cs typeface="Times New Roman" panose="02020603050405020304" pitchFamily="18" charset="0"/>
            </a:endParaRPr>
          </a:p>
          <a:p>
            <a:endParaRPr lang="en-US" sz="2400" dirty="0">
              <a:latin typeface="Times New Roman" panose="02020603050405020304" pitchFamily="18" charset="0"/>
              <a:ea typeface="Roboto Medium" pitchFamily="2" charset="0"/>
              <a:cs typeface="Times New Roman" panose="02020603050405020304" pitchFamily="18" charset="0"/>
            </a:endParaRPr>
          </a:p>
        </p:txBody>
      </p:sp>
    </p:spTree>
    <p:extLst>
      <p:ext uri="{BB962C8B-B14F-4D97-AF65-F5344CB8AC3E}">
        <p14:creationId xmlns:p14="http://schemas.microsoft.com/office/powerpoint/2010/main" val="139823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92B32E-ACB2-4CCB-9D1F-DAD7DE0EB61A}"/>
              </a:ext>
            </a:extLst>
          </p:cNvPr>
          <p:cNvSpPr txBox="1"/>
          <p:nvPr/>
        </p:nvSpPr>
        <p:spPr>
          <a:xfrm>
            <a:off x="163858" y="573820"/>
            <a:ext cx="9144000" cy="707886"/>
          </a:xfrm>
          <a:prstGeom prst="rect">
            <a:avLst/>
          </a:prstGeom>
          <a:noFill/>
        </p:spPr>
        <p:txBody>
          <a:bodyPr wrap="square" rtlCol="0">
            <a:spAutoFit/>
          </a:bodyPr>
          <a:lstStyle/>
          <a:p>
            <a:pPr algn="ctr"/>
            <a:r>
              <a:rPr lang="en-US" sz="2000" b="1" i="1" dirty="0" err="1"/>
              <a:t>Obiectivul</a:t>
            </a:r>
            <a:r>
              <a:rPr lang="en-US" sz="2000" b="1" i="1" dirty="0"/>
              <a:t> general al </a:t>
            </a:r>
            <a:r>
              <a:rPr lang="en-US" sz="2000" b="1" i="1" dirty="0" err="1"/>
              <a:t>Programului</a:t>
            </a:r>
            <a:r>
              <a:rPr lang="en-US" sz="2000" b="1" i="1" dirty="0"/>
              <a:t> de </a:t>
            </a:r>
            <a:r>
              <a:rPr lang="en-US" sz="2000" b="1" i="1" dirty="0" err="1"/>
              <a:t>Cercetare</a:t>
            </a:r>
            <a:r>
              <a:rPr lang="en-US" sz="2000" b="1" i="1" dirty="0"/>
              <a:t> – </a:t>
            </a:r>
            <a:r>
              <a:rPr lang="en-US" sz="2000" b="1" i="1" dirty="0" err="1"/>
              <a:t>Dezvoltare</a:t>
            </a:r>
            <a:r>
              <a:rPr lang="en-US" sz="2000" b="1" i="1" dirty="0"/>
              <a:t> – </a:t>
            </a:r>
            <a:r>
              <a:rPr lang="en-US" sz="2000" b="1" i="1" dirty="0" err="1"/>
              <a:t>Inovare</a:t>
            </a:r>
            <a:r>
              <a:rPr lang="en-US" sz="2000" b="1" i="1" dirty="0"/>
              <a:t>  FLAWTIS:</a:t>
            </a:r>
          </a:p>
          <a:p>
            <a:r>
              <a:rPr lang="en-US" sz="2000" b="1" i="1" dirty="0"/>
              <a:t>                                                    “</a:t>
            </a:r>
            <a:r>
              <a:rPr lang="ro-RO" sz="2000" b="1" i="1" dirty="0"/>
              <a:t>Flaw Type Interrogation System</a:t>
            </a:r>
            <a:r>
              <a:rPr lang="en-US" sz="2000" b="1" i="1" dirty="0"/>
              <a:t>”</a:t>
            </a:r>
            <a:endParaRPr lang="en-US" sz="20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B9807763-71D5-42EF-8F40-FF615648D723}"/>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4</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28458C7-1B35-BDCC-5210-898921E633DF}"/>
              </a:ext>
            </a:extLst>
          </p:cNvPr>
          <p:cNvSpPr txBox="1"/>
          <p:nvPr/>
        </p:nvSpPr>
        <p:spPr>
          <a:xfrm>
            <a:off x="-38100" y="1668649"/>
            <a:ext cx="3048001" cy="1200329"/>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 E</a:t>
            </a:r>
            <a:r>
              <a:rPr lang="ro-RO" dirty="0">
                <a:latin typeface="Times New Roman" panose="02020603050405020304" pitchFamily="18" charset="0"/>
                <a:cs typeface="Times New Roman" panose="02020603050405020304" pitchFamily="18" charset="0"/>
              </a:rPr>
              <a:t>valuarea potențialului de aplicabilitate a unor noi tehnici de examinare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nedistructiva</a:t>
            </a:r>
            <a:endParaRPr lang="en-US" dirty="0">
              <a:latin typeface="Times New Roman" panose="02020603050405020304" pitchFamily="18" charset="0"/>
              <a:cs typeface="Times New Roman" panose="02020603050405020304" pitchFamily="18" charset="0"/>
            </a:endParaRPr>
          </a:p>
          <a:p>
            <a:pPr algn="ctr"/>
            <a:r>
              <a:rPr lang="en-US" dirty="0" err="1">
                <a:latin typeface="Times New Roman" panose="02020603050405020304" pitchFamily="18" charset="0"/>
                <a:cs typeface="Times New Roman" panose="02020603050405020304" pitchFamily="18" charset="0"/>
              </a:rPr>
              <a:t>bazate</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fuziune</a:t>
            </a:r>
            <a:r>
              <a:rPr lang="en-US" dirty="0">
                <a:latin typeface="Times New Roman" panose="02020603050405020304" pitchFamily="18" charset="0"/>
                <a:cs typeface="Times New Roman" panose="02020603050405020304" pitchFamily="18" charset="0"/>
              </a:rPr>
              <a:t> de date</a:t>
            </a:r>
          </a:p>
        </p:txBody>
      </p:sp>
      <p:sp>
        <p:nvSpPr>
          <p:cNvPr id="14" name="TextBox 13">
            <a:extLst>
              <a:ext uri="{FF2B5EF4-FFF2-40B4-BE49-F238E27FC236}">
                <a16:creationId xmlns:a16="http://schemas.microsoft.com/office/drawing/2014/main" id="{EEEAB0AF-7700-E036-CFA2-E35F2702DF32}"/>
              </a:ext>
            </a:extLst>
          </p:cNvPr>
          <p:cNvSpPr txBox="1"/>
          <p:nvPr/>
        </p:nvSpPr>
        <p:spPr>
          <a:xfrm>
            <a:off x="3048001" y="1996563"/>
            <a:ext cx="3048000" cy="646331"/>
          </a:xfrm>
          <a:prstGeom prst="rect">
            <a:avLst/>
          </a:prstGeom>
          <a:noFill/>
        </p:spPr>
        <p:txBody>
          <a:bodyPr wrap="square">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I</a:t>
            </a:r>
            <a:r>
              <a:rPr lang="ro-RO" b="1" dirty="0">
                <a:solidFill>
                  <a:srgbClr val="002060"/>
                </a:solidFill>
                <a:latin typeface="Times New Roman" panose="02020603050405020304" pitchFamily="18" charset="0"/>
                <a:cs typeface="Times New Roman" panose="02020603050405020304" pitchFamily="18" charset="0"/>
              </a:rPr>
              <a:t>magistica </a:t>
            </a:r>
            <a:r>
              <a:rPr lang="en-US" b="1" dirty="0">
                <a:solidFill>
                  <a:srgbClr val="002060"/>
                </a:solidFill>
                <a:latin typeface="Times New Roman" panose="02020603050405020304" pitchFamily="18" charset="0"/>
                <a:cs typeface="Times New Roman" panose="02020603050405020304" pitchFamily="18" charset="0"/>
              </a:rPr>
              <a:t>U</a:t>
            </a:r>
            <a:r>
              <a:rPr lang="ro-RO" b="1" dirty="0">
                <a:solidFill>
                  <a:srgbClr val="002060"/>
                </a:solidFill>
                <a:latin typeface="Times New Roman" panose="02020603050405020304" pitchFamily="18" charset="0"/>
                <a:cs typeface="Times New Roman" panose="02020603050405020304" pitchFamily="18" charset="0"/>
              </a:rPr>
              <a:t>ltrasonică</a:t>
            </a:r>
            <a:endParaRPr lang="en-US" b="1" dirty="0">
              <a:solidFill>
                <a:srgbClr val="002060"/>
              </a:solidFill>
              <a:latin typeface="Times New Roman" panose="02020603050405020304" pitchFamily="18" charset="0"/>
              <a:cs typeface="Times New Roman" panose="02020603050405020304" pitchFamily="18" charset="0"/>
            </a:endParaRPr>
          </a:p>
          <a:p>
            <a:pPr algn="ctr"/>
            <a:r>
              <a:rPr lang="en-US" b="1" dirty="0">
                <a:solidFill>
                  <a:srgbClr val="002060"/>
                </a:solidFill>
                <a:latin typeface="Times New Roman" panose="02020603050405020304" pitchFamily="18" charset="0"/>
                <a:cs typeface="Times New Roman" panose="02020603050405020304" pitchFamily="18" charset="0"/>
              </a:rPr>
              <a:t>S</a:t>
            </a:r>
            <a:r>
              <a:rPr lang="ro-RO" b="1" dirty="0">
                <a:solidFill>
                  <a:srgbClr val="002060"/>
                </a:solidFill>
                <a:latin typeface="Times New Roman" panose="02020603050405020304" pitchFamily="18" charset="0"/>
                <a:cs typeface="Times New Roman" panose="02020603050405020304" pitchFamily="18" charset="0"/>
              </a:rPr>
              <a:t>pectroscopia ultrasonică</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D728EA6-F0C8-BE0E-BF2D-99AD0B091799}"/>
              </a:ext>
            </a:extLst>
          </p:cNvPr>
          <p:cNvSpPr txBox="1"/>
          <p:nvPr/>
        </p:nvSpPr>
        <p:spPr>
          <a:xfrm>
            <a:off x="5867400" y="1581063"/>
            <a:ext cx="3124200" cy="1477328"/>
          </a:xfrm>
          <a:prstGeom prst="rect">
            <a:avLst/>
          </a:prstGeom>
          <a:noFill/>
        </p:spPr>
        <p:txBody>
          <a:bodyPr wrap="square">
            <a:spAutoFit/>
          </a:bodyPr>
          <a:lstStyle/>
          <a:p>
            <a:pPr algn="ctr"/>
            <a:r>
              <a:rPr lang="ro-RO" dirty="0">
                <a:latin typeface="Times New Roman" panose="02020603050405020304" pitchFamily="18" charset="0"/>
                <a:cs typeface="Times New Roman" panose="02020603050405020304" pitchFamily="18" charset="0"/>
              </a:rPr>
              <a:t>la analiza nedistructivă </a:t>
            </a:r>
            <a:endParaRPr lang="en-US" dirty="0">
              <a:latin typeface="Times New Roman" panose="02020603050405020304" pitchFamily="18" charset="0"/>
              <a:cs typeface="Times New Roman" panose="02020603050405020304" pitchFamily="18" charset="0"/>
            </a:endParaRPr>
          </a:p>
          <a:p>
            <a:pPr algn="ctr"/>
            <a:r>
              <a:rPr lang="ro-RO" dirty="0">
                <a:latin typeface="Times New Roman" panose="02020603050405020304" pitchFamily="18" charset="0"/>
                <a:cs typeface="Times New Roman" panose="02020603050405020304" pitchFamily="18" charset="0"/>
              </a:rPr>
              <a:t>a naturii defectelor </a:t>
            </a:r>
            <a:endParaRPr lang="en-US" dirty="0">
              <a:latin typeface="Times New Roman" panose="02020603050405020304" pitchFamily="18" charset="0"/>
              <a:cs typeface="Times New Roman" panose="02020603050405020304" pitchFamily="18" charset="0"/>
            </a:endParaRPr>
          </a:p>
          <a:p>
            <a:pPr algn="ctr"/>
            <a:r>
              <a:rPr lang="ro-RO" dirty="0">
                <a:latin typeface="Times New Roman" panose="02020603050405020304" pitchFamily="18" charset="0"/>
                <a:cs typeface="Times New Roman" panose="02020603050405020304" pitchFamily="18" charset="0"/>
              </a:rPr>
              <a:t>din materiale metalice </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utilizate</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a:t>
            </a:r>
            <a:r>
              <a:rPr lang="ro-RO" dirty="0">
                <a:latin typeface="Times New Roman" panose="02020603050405020304" pitchFamily="18" charset="0"/>
                <a:cs typeface="Times New Roman" panose="02020603050405020304" pitchFamily="18" charset="0"/>
              </a:rPr>
              <a:t>domenii largi de aplicabilitate </a:t>
            </a:r>
            <a:r>
              <a:rPr lang="en-US" dirty="0" err="1">
                <a:latin typeface="Times New Roman" panose="02020603050405020304" pitchFamily="18" charset="0"/>
                <a:cs typeface="Times New Roman" panose="02020603050405020304" pitchFamily="18" charset="0"/>
              </a:rPr>
              <a:t>ind</a:t>
            </a:r>
            <a:r>
              <a:rPr lang="ro-RO" dirty="0">
                <a:latin typeface="Times New Roman" panose="02020603050405020304" pitchFamily="18" charset="0"/>
                <a:cs typeface="Times New Roman" panose="02020603050405020304" pitchFamily="18" charset="0"/>
              </a:rPr>
              <a:t>ustrială</a:t>
            </a:r>
          </a:p>
        </p:txBody>
      </p:sp>
      <p:sp>
        <p:nvSpPr>
          <p:cNvPr id="17" name="Left Brace 16">
            <a:extLst>
              <a:ext uri="{FF2B5EF4-FFF2-40B4-BE49-F238E27FC236}">
                <a16:creationId xmlns:a16="http://schemas.microsoft.com/office/drawing/2014/main" id="{3BD043DD-5031-B901-2508-67201D376E09}"/>
              </a:ext>
            </a:extLst>
          </p:cNvPr>
          <p:cNvSpPr/>
          <p:nvPr/>
        </p:nvSpPr>
        <p:spPr>
          <a:xfrm>
            <a:off x="2946737" y="1770479"/>
            <a:ext cx="457199" cy="109849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18" name="Left Brace 17">
            <a:extLst>
              <a:ext uri="{FF2B5EF4-FFF2-40B4-BE49-F238E27FC236}">
                <a16:creationId xmlns:a16="http://schemas.microsoft.com/office/drawing/2014/main" id="{D9E1BD48-DBBD-3AE7-9AED-7E7EA5F2E5C3}"/>
              </a:ext>
            </a:extLst>
          </p:cNvPr>
          <p:cNvSpPr/>
          <p:nvPr/>
        </p:nvSpPr>
        <p:spPr>
          <a:xfrm flipH="1">
            <a:off x="5766138" y="1775062"/>
            <a:ext cx="457199" cy="102481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20" name="TextBox 19">
            <a:extLst>
              <a:ext uri="{FF2B5EF4-FFF2-40B4-BE49-F238E27FC236}">
                <a16:creationId xmlns:a16="http://schemas.microsoft.com/office/drawing/2014/main" id="{93A2794F-4787-1C04-5C7C-747A4F58C60E}"/>
              </a:ext>
            </a:extLst>
          </p:cNvPr>
          <p:cNvSpPr txBox="1"/>
          <p:nvPr/>
        </p:nvSpPr>
        <p:spPr>
          <a:xfrm>
            <a:off x="-59871" y="5506612"/>
            <a:ext cx="3048001" cy="646331"/>
          </a:xfrm>
          <a:prstGeom prst="rect">
            <a:avLst/>
          </a:prstGeom>
          <a:noFill/>
        </p:spPr>
        <p:txBody>
          <a:bodyPr wrap="square">
            <a:spAutoFit/>
          </a:bodyPr>
          <a:lstStyle/>
          <a:p>
            <a:pPr algn="ctr"/>
            <a:r>
              <a:rPr lang="ro-RO" dirty="0">
                <a:solidFill>
                  <a:srgbClr val="002060"/>
                </a:solidFill>
                <a:latin typeface="Times New Roman" panose="02020603050405020304" pitchFamily="18" charset="0"/>
                <a:cs typeface="Times New Roman" panose="02020603050405020304" pitchFamily="18" charset="0"/>
              </a:rPr>
              <a:t>piese forjate </a:t>
            </a:r>
            <a:endParaRPr lang="en-US" dirty="0">
              <a:solidFill>
                <a:srgbClr val="002060"/>
              </a:solidFill>
              <a:latin typeface="Times New Roman" panose="02020603050405020304" pitchFamily="18" charset="0"/>
              <a:cs typeface="Times New Roman" panose="02020603050405020304" pitchFamily="18" charset="0"/>
            </a:endParaRPr>
          </a:p>
          <a:p>
            <a:pPr algn="ctr"/>
            <a:r>
              <a:rPr lang="ro-RO" dirty="0">
                <a:solidFill>
                  <a:srgbClr val="002060"/>
                </a:solidFill>
                <a:latin typeface="Times New Roman" panose="02020603050405020304" pitchFamily="18" charset="0"/>
                <a:cs typeface="Times New Roman" panose="02020603050405020304" pitchFamily="18" charset="0"/>
              </a:rPr>
              <a:t>de mari dimensiuni</a:t>
            </a:r>
          </a:p>
        </p:txBody>
      </p:sp>
      <p:sp>
        <p:nvSpPr>
          <p:cNvPr id="22" name="TextBox 21">
            <a:extLst>
              <a:ext uri="{FF2B5EF4-FFF2-40B4-BE49-F238E27FC236}">
                <a16:creationId xmlns:a16="http://schemas.microsoft.com/office/drawing/2014/main" id="{D612C6D1-5CBE-874F-7D95-854D33CA869B}"/>
              </a:ext>
            </a:extLst>
          </p:cNvPr>
          <p:cNvSpPr txBox="1"/>
          <p:nvPr/>
        </p:nvSpPr>
        <p:spPr>
          <a:xfrm>
            <a:off x="6321879" y="5445759"/>
            <a:ext cx="2364921" cy="646331"/>
          </a:xfrm>
          <a:prstGeom prst="rect">
            <a:avLst/>
          </a:prstGeom>
          <a:noFill/>
        </p:spPr>
        <p:txBody>
          <a:bodyPr wrap="square">
            <a:spAutoFit/>
          </a:bodyPr>
          <a:lstStyle/>
          <a:p>
            <a:pPr algn="ctr"/>
            <a:r>
              <a:rPr lang="en-US" dirty="0" err="1">
                <a:solidFill>
                  <a:srgbClr val="002060"/>
                </a:solidFill>
                <a:latin typeface="Times New Roman" panose="02020603050405020304" pitchFamily="18" charset="0"/>
                <a:cs typeface="Times New Roman" panose="02020603050405020304" pitchFamily="18" charset="0"/>
              </a:rPr>
              <a:t>componente</a:t>
            </a:r>
            <a:r>
              <a:rPr lang="en-US" dirty="0">
                <a:solidFill>
                  <a:srgbClr val="002060"/>
                </a:solidFill>
                <a:latin typeface="Times New Roman" panose="02020603050405020304" pitchFamily="18" charset="0"/>
                <a:cs typeface="Times New Roman" panose="02020603050405020304" pitchFamily="18" charset="0"/>
              </a:rPr>
              <a:t> </a:t>
            </a:r>
          </a:p>
          <a:p>
            <a:pPr algn="ctr"/>
            <a:r>
              <a:rPr lang="ro-RO" dirty="0">
                <a:solidFill>
                  <a:srgbClr val="002060"/>
                </a:solidFill>
                <a:latin typeface="Times New Roman" panose="02020603050405020304" pitchFamily="18" charset="0"/>
                <a:cs typeface="Times New Roman" panose="02020603050405020304" pitchFamily="18" charset="0"/>
              </a:rPr>
              <a:t>metalice </a:t>
            </a:r>
            <a:r>
              <a:rPr lang="en-US" dirty="0" err="1">
                <a:solidFill>
                  <a:srgbClr val="002060"/>
                </a:solidFill>
                <a:latin typeface="Times New Roman" panose="02020603050405020304" pitchFamily="18" charset="0"/>
                <a:cs typeface="Times New Roman" panose="02020603050405020304" pitchFamily="18" charset="0"/>
              </a:rPr>
              <a:t>implantabile</a:t>
            </a:r>
            <a:endParaRPr lang="ro-RO" dirty="0">
              <a:solidFill>
                <a:srgbClr val="00206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80B4520A-BEE8-1807-8D65-A329787DA137}"/>
              </a:ext>
            </a:extLst>
          </p:cNvPr>
          <p:cNvSpPr txBox="1"/>
          <p:nvPr/>
        </p:nvSpPr>
        <p:spPr>
          <a:xfrm>
            <a:off x="3175337" y="5368113"/>
            <a:ext cx="2822121" cy="923330"/>
          </a:xfrm>
          <a:prstGeom prst="rect">
            <a:avLst/>
          </a:prstGeom>
          <a:noFill/>
        </p:spPr>
        <p:txBody>
          <a:bodyPr wrap="square">
            <a:spAutoFit/>
          </a:bodyPr>
          <a:lstStyle/>
          <a:p>
            <a:pPr algn="ctr"/>
            <a:r>
              <a:rPr lang="ro-RO" dirty="0">
                <a:solidFill>
                  <a:srgbClr val="002060"/>
                </a:solidFill>
                <a:latin typeface="Times New Roman" panose="02020603050405020304" pitchFamily="18" charset="0"/>
                <a:cs typeface="Times New Roman" panose="02020603050405020304" pitchFamily="18" charset="0"/>
              </a:rPr>
              <a:t>echipamente sub presiune din </a:t>
            </a:r>
            <a:r>
              <a:rPr lang="en-US" dirty="0" err="1">
                <a:solidFill>
                  <a:srgbClr val="002060"/>
                </a:solidFill>
                <a:latin typeface="Times New Roman" panose="02020603050405020304" pitchFamily="18" charset="0"/>
                <a:cs typeface="Times New Roman" panose="02020603050405020304" pitchFamily="18" charset="0"/>
              </a:rPr>
              <a:t>industria</a:t>
            </a:r>
            <a:r>
              <a:rPr lang="en-US" dirty="0">
                <a:solidFill>
                  <a:srgbClr val="002060"/>
                </a:solidFill>
                <a:latin typeface="Times New Roman" panose="02020603050405020304" pitchFamily="18" charset="0"/>
                <a:cs typeface="Times New Roman" panose="02020603050405020304" pitchFamily="18" charset="0"/>
              </a:rPr>
              <a:t> </a:t>
            </a:r>
            <a:r>
              <a:rPr lang="ro-RO" dirty="0">
                <a:solidFill>
                  <a:srgbClr val="002060"/>
                </a:solidFill>
                <a:latin typeface="Times New Roman" panose="02020603050405020304" pitchFamily="18" charset="0"/>
                <a:cs typeface="Times New Roman" panose="02020603050405020304" pitchFamily="18" charset="0"/>
              </a:rPr>
              <a:t>energetică </a:t>
            </a:r>
            <a:endParaRPr lang="en-US" dirty="0">
              <a:solidFill>
                <a:srgbClr val="002060"/>
              </a:solidFill>
              <a:latin typeface="Times New Roman" panose="02020603050405020304" pitchFamily="18" charset="0"/>
              <a:cs typeface="Times New Roman" panose="02020603050405020304" pitchFamily="18" charset="0"/>
            </a:endParaRPr>
          </a:p>
          <a:p>
            <a:pPr algn="ctr"/>
            <a:r>
              <a:rPr lang="ro-RO" dirty="0">
                <a:solidFill>
                  <a:srgbClr val="002060"/>
                </a:solidFill>
                <a:latin typeface="Times New Roman" panose="02020603050405020304" pitchFamily="18" charset="0"/>
                <a:cs typeface="Times New Roman" panose="02020603050405020304" pitchFamily="18" charset="0"/>
              </a:rPr>
              <a:t>sau rafinăriile de petrol</a:t>
            </a:r>
          </a:p>
        </p:txBody>
      </p:sp>
      <p:pic>
        <p:nvPicPr>
          <p:cNvPr id="2050" name="Picture 2" descr="Rotor Forgings – Björneborg Steel">
            <a:extLst>
              <a:ext uri="{FF2B5EF4-FFF2-40B4-BE49-F238E27FC236}">
                <a16:creationId xmlns:a16="http://schemas.microsoft.com/office/drawing/2014/main" id="{EA7280F6-9D81-7116-025C-2BF5811802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733800"/>
            <a:ext cx="2209800" cy="14602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dustria petrolului (3): Rafinăriile ...">
            <a:extLst>
              <a:ext uri="{FF2B5EF4-FFF2-40B4-BE49-F238E27FC236}">
                <a16:creationId xmlns:a16="http://schemas.microsoft.com/office/drawing/2014/main" id="{90E4175A-79E5-051E-7903-E9FCAE2E5E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0383" y="3773248"/>
            <a:ext cx="2619674" cy="14928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tal Implants and Medical Alloys Market Latest Trends, Segmentation  Analysis, Share, Size, and Forecast 2028">
            <a:extLst>
              <a:ext uri="{FF2B5EF4-FFF2-40B4-BE49-F238E27FC236}">
                <a16:creationId xmlns:a16="http://schemas.microsoft.com/office/drawing/2014/main" id="{9FDDE1C8-9211-971C-4795-6A10E48753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3799610"/>
            <a:ext cx="1905000" cy="145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78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4826" y="1280346"/>
            <a:ext cx="8860652" cy="1754326"/>
          </a:xfrm>
          <a:prstGeom prst="rect">
            <a:avLst/>
          </a:prstGeom>
        </p:spPr>
        <p:txBody>
          <a:bodyPr wrap="square">
            <a:spAutoFit/>
          </a:bodyPr>
          <a:lstStyle/>
          <a:p>
            <a:pPr algn="just"/>
            <a:r>
              <a:rPr lang="en-US" sz="1800" b="1" dirty="0" err="1">
                <a:effectLst/>
                <a:latin typeface="Times New Roman" panose="02020603050405020304" pitchFamily="18" charset="0"/>
                <a:ea typeface="Times New Roman" panose="02020603050405020304" pitchFamily="18" charset="0"/>
              </a:rPr>
              <a:t>Unul</a:t>
            </a:r>
            <a:r>
              <a:rPr lang="en-US" sz="1800" b="1" dirty="0">
                <a:effectLst/>
                <a:latin typeface="Times New Roman" panose="02020603050405020304" pitchFamily="18" charset="0"/>
                <a:ea typeface="Times New Roman" panose="02020603050405020304" pitchFamily="18" charset="0"/>
              </a:rPr>
              <a:t> din </a:t>
            </a:r>
            <a:r>
              <a:rPr lang="en-US" sz="1800" b="1" dirty="0" err="1">
                <a:effectLst/>
                <a:latin typeface="Times New Roman" panose="02020603050405020304" pitchFamily="18" charset="0"/>
                <a:ea typeface="Times New Roman" panose="02020603050405020304" pitchFamily="18" charset="0"/>
              </a:rPr>
              <a:t>obiectivele</a:t>
            </a:r>
            <a:r>
              <a:rPr lang="en-US" sz="1800" b="1" dirty="0">
                <a:effectLst/>
                <a:latin typeface="Times New Roman" panose="02020603050405020304" pitchFamily="18" charset="0"/>
                <a:ea typeface="Times New Roman" panose="02020603050405020304" pitchFamily="18" charset="0"/>
              </a:rPr>
              <a:t> specific ale</a:t>
            </a:r>
            <a:r>
              <a:rPr lang="ro-RO"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Programului</a:t>
            </a:r>
            <a:r>
              <a:rPr lang="en-US" sz="1800" b="1" dirty="0">
                <a:effectLst/>
                <a:latin typeface="Times New Roman" panose="02020603050405020304" pitchFamily="18" charset="0"/>
                <a:ea typeface="Times New Roman" panose="02020603050405020304" pitchFamily="18" charset="0"/>
              </a:rPr>
              <a:t> FLAWTIS </a:t>
            </a:r>
            <a:r>
              <a:rPr lang="ro-RO" sz="1800" dirty="0">
                <a:effectLst/>
                <a:latin typeface="Times New Roman" panose="02020603050405020304" pitchFamily="18" charset="0"/>
                <a:ea typeface="Times New Roman" panose="02020603050405020304" pitchFamily="18" charset="0"/>
              </a:rPr>
              <a:t>este dezvoltarea metodologiei </a:t>
            </a:r>
            <a:r>
              <a:rPr lang="en-US" dirty="0">
                <a:latin typeface="Times New Roman" panose="02020603050405020304" pitchFamily="18" charset="0"/>
                <a:ea typeface="Times New Roman" panose="02020603050405020304" pitchFamily="18" charset="0"/>
              </a:rPr>
              <a:t>de</a:t>
            </a:r>
            <a:r>
              <a:rPr lang="ro-RO" sz="1800" dirty="0">
                <a:effectLst/>
                <a:latin typeface="Times New Roman" panose="02020603050405020304" pitchFamily="18" charset="0"/>
                <a:ea typeface="Times New Roman" panose="02020603050405020304" pitchFamily="18" charset="0"/>
              </a:rPr>
              <a:t> analiza </a:t>
            </a:r>
            <a:r>
              <a:rPr lang="en-US" sz="1800" dirty="0">
                <a:effectLst/>
                <a:latin typeface="Times New Roman" panose="02020603050405020304" pitchFamily="18" charset="0"/>
                <a:ea typeface="Times New Roman" panose="02020603050405020304" pitchFamily="18" charset="0"/>
              </a:rPr>
              <a:t>a </a:t>
            </a:r>
            <a:r>
              <a:rPr lang="ro-RO" sz="1800" dirty="0">
                <a:effectLst/>
                <a:latin typeface="Times New Roman" panose="02020603050405020304" pitchFamily="18" charset="0"/>
                <a:ea typeface="Times New Roman" panose="02020603050405020304" pitchFamily="18" charset="0"/>
              </a:rPr>
              <a:t>naturii defectelor în piese metalice prin tehnici de Imagistică Ultrasonică și de Spectroscopie Ultrasonică.</a:t>
            </a:r>
            <a:endParaRPr lang="en-US" sz="1800" dirty="0">
              <a:effectLst/>
              <a:latin typeface="Times New Roman" panose="02020603050405020304" pitchFamily="18" charset="0"/>
              <a:ea typeface="Times New Roman" panose="02020603050405020304" pitchFamily="18" charset="0"/>
            </a:endParaRPr>
          </a:p>
          <a:p>
            <a:pPr algn="just"/>
            <a:endParaRPr lang="en-US" dirty="0">
              <a:latin typeface="Times New Roman" panose="02020603050405020304" pitchFamily="18" charset="0"/>
              <a:ea typeface="Times New Roman" panose="02020603050405020304" pitchFamily="18" charset="0"/>
            </a:endParaRPr>
          </a:p>
          <a:p>
            <a:pPr algn="just"/>
            <a:r>
              <a:rPr lang="ro-RO" sz="1800" dirty="0">
                <a:effectLst/>
                <a:latin typeface="Times New Roman" panose="02020603050405020304" pitchFamily="18" charset="0"/>
                <a:ea typeface="Times New Roman" panose="02020603050405020304" pitchFamily="18" charset="0"/>
              </a:rPr>
              <a:t>În cadrul </a:t>
            </a:r>
            <a:r>
              <a:rPr lang="en-US" dirty="0" err="1">
                <a:latin typeface="Times New Roman" panose="02020603050405020304" pitchFamily="18" charset="0"/>
                <a:ea typeface="Times New Roman" panose="02020603050405020304" pitchFamily="18" charset="0"/>
              </a:rPr>
              <a:t>Programului</a:t>
            </a:r>
            <a:r>
              <a:rPr lang="ro-RO" sz="1800" dirty="0">
                <a:effectLst/>
                <a:latin typeface="Times New Roman" panose="02020603050405020304" pitchFamily="18" charset="0"/>
                <a:ea typeface="Times New Roman" panose="02020603050405020304" pitchFamily="18" charset="0"/>
              </a:rPr>
              <a:t>, s-a dezvoltat și s-a aplicat un concept metodologic nou și anume </a:t>
            </a:r>
            <a:r>
              <a:rPr lang="ro-RO" sz="1800" b="1" dirty="0">
                <a:effectLst/>
                <a:latin typeface="Times New Roman" panose="02020603050405020304" pitchFamily="18" charset="0"/>
                <a:ea typeface="Times New Roman" panose="02020603050405020304" pitchFamily="18" charset="0"/>
              </a:rPr>
              <a:t>Imagistica Ultrasonică Spectrală</a:t>
            </a:r>
            <a:r>
              <a:rPr lang="ro-RO" sz="1800" dirty="0">
                <a:effectLst/>
                <a:latin typeface="Times New Roman" panose="02020603050405020304" pitchFamily="18" charset="0"/>
                <a:ea typeface="Times New Roman" panose="02020603050405020304" pitchFamily="18" charset="0"/>
              </a:rPr>
              <a:t>, împreună cu instrumentația </a:t>
            </a:r>
            <a:r>
              <a:rPr lang="en-US" dirty="0" err="1">
                <a:latin typeface="Times New Roman" panose="02020603050405020304" pitchFamily="18" charset="0"/>
                <a:ea typeface="Times New Roman" panose="02020603050405020304" pitchFamily="18" charset="0"/>
              </a:rPr>
              <a:t>specifica</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6" name="Rectangle 5"/>
          <p:cNvSpPr/>
          <p:nvPr/>
        </p:nvSpPr>
        <p:spPr>
          <a:xfrm>
            <a:off x="164826" y="3033117"/>
            <a:ext cx="8860652" cy="3416320"/>
          </a:xfrm>
          <a:prstGeom prst="rect">
            <a:avLst/>
          </a:prstGeom>
          <a:solidFill>
            <a:schemeClr val="accent5">
              <a:lumMod val="20000"/>
              <a:lumOff val="80000"/>
            </a:schemeClr>
          </a:solidFill>
        </p:spPr>
        <p:txBody>
          <a:bodyPr wrap="square">
            <a:spAutoFit/>
          </a:bodyPr>
          <a:lstStyle/>
          <a:p>
            <a:pPr algn="just"/>
            <a:r>
              <a:rPr lang="en-US" b="1" dirty="0" err="1">
                <a:latin typeface="Times New Roman" panose="02020603050405020304" pitchFamily="18" charset="0"/>
                <a:ea typeface="Roboto" panose="02000000000000000000" pitchFamily="2" charset="0"/>
                <a:cs typeface="Times New Roman" panose="02020603050405020304" pitchFamily="18" charset="0"/>
              </a:rPr>
              <a:t>Obiective</a:t>
            </a:r>
            <a:r>
              <a:rPr lang="en-US" b="1" dirty="0">
                <a:latin typeface="Times New Roman" panose="02020603050405020304" pitchFamily="18" charset="0"/>
                <a:ea typeface="Roboto" panose="02000000000000000000" pitchFamily="2" charset="0"/>
                <a:cs typeface="Times New Roman" panose="02020603050405020304" pitchFamily="18" charset="0"/>
              </a:rPr>
              <a:t> </a:t>
            </a:r>
            <a:r>
              <a:rPr lang="en-US" b="1" dirty="0" err="1">
                <a:latin typeface="Times New Roman" panose="02020603050405020304" pitchFamily="18" charset="0"/>
                <a:ea typeface="Roboto" panose="02000000000000000000" pitchFamily="2" charset="0"/>
                <a:cs typeface="Times New Roman" panose="02020603050405020304" pitchFamily="18" charset="0"/>
              </a:rPr>
              <a:t>specifice</a:t>
            </a:r>
            <a:endParaRPr lang="en-US" b="1" dirty="0">
              <a:latin typeface="Times New Roman" panose="02020603050405020304" pitchFamily="18" charset="0"/>
              <a:ea typeface="Roboto" panose="02000000000000000000" pitchFamily="2" charset="0"/>
              <a:cs typeface="Times New Roman" panose="02020603050405020304" pitchFamily="18" charset="0"/>
            </a:endParaRPr>
          </a:p>
          <a:p>
            <a:pPr algn="just"/>
            <a:endPar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endParaRPr>
          </a:p>
          <a:p>
            <a:pPr marL="342900" indent="-342900" algn="just">
              <a:buFont typeface="Wingdings" panose="05000000000000000000" pitchFamily="2" charset="2"/>
              <a:buChar char="§"/>
            </a:pPr>
            <a:r>
              <a:rPr lang="ro-RO"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Dezvolt</a:t>
            </a:r>
            <a:r>
              <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area </a:t>
            </a:r>
            <a:r>
              <a:rPr lang="ro-RO"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și aplic</a:t>
            </a:r>
            <a:r>
              <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area</a:t>
            </a:r>
            <a:r>
              <a:rPr lang="ro-RO"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 sistematică </a:t>
            </a:r>
            <a:r>
              <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a </a:t>
            </a:r>
            <a:r>
              <a:rPr lang="en-US" dirty="0" err="1">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unor</a:t>
            </a:r>
            <a:r>
              <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 </a:t>
            </a:r>
            <a:r>
              <a:rPr lang="ro-RO"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tehnici de analiză spectrală bazate pe conceptul de reprezentări de tip imagine ale mărimilor spectrale caracteristice pentru interacțiunea undă-defect</a:t>
            </a:r>
            <a:r>
              <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 </a:t>
            </a:r>
          </a:p>
          <a:p>
            <a:pPr marL="342900" indent="-342900" algn="just">
              <a:buFont typeface="Wingdings" panose="05000000000000000000" pitchFamily="2" charset="2"/>
              <a:buChar char="§"/>
            </a:pPr>
            <a:endPar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endParaRPr>
          </a:p>
          <a:p>
            <a:pPr marL="342900" indent="-342900" algn="just">
              <a:buFont typeface="Wingdings" panose="05000000000000000000" pitchFamily="2" charset="2"/>
              <a:buChar char="§"/>
            </a:pPr>
            <a:r>
              <a:rPr lang="en-US" dirty="0" err="1">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Elaborarea</a:t>
            </a:r>
            <a:r>
              <a:rPr lang="ro-RO"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 și validarea unei soluții de tip imagistică ultrasonică spectrală și procesare cu rețele neuronale pentru evaluarea discontinuităților din piese metalice.</a:t>
            </a:r>
            <a:endPar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endParaRPr>
          </a:p>
          <a:p>
            <a:pPr marL="342900" indent="-342900" algn="just">
              <a:buFont typeface="Wingdings" panose="05000000000000000000" pitchFamily="2" charset="2"/>
              <a:buChar char="§"/>
            </a:pPr>
            <a:endPar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endParaRPr>
          </a:p>
          <a:p>
            <a:pPr marL="342900" indent="-342900" algn="just">
              <a:buFont typeface="Wingdings" panose="05000000000000000000" pitchFamily="2" charset="2"/>
              <a:buChar char="§"/>
            </a:pPr>
            <a:r>
              <a:rPr lang="en-US" dirty="0" err="1">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Efectuarea</a:t>
            </a:r>
            <a:r>
              <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 de s</a:t>
            </a:r>
            <a:r>
              <a:rPr lang="ro-RO"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imulări experimentale privind analiza naturii defectelor din </a:t>
            </a:r>
            <a:r>
              <a:rPr lang="en-US" dirty="0" err="1">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materiale</a:t>
            </a:r>
            <a:r>
              <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si</a:t>
            </a:r>
            <a:r>
              <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suduri</a:t>
            </a:r>
            <a:r>
              <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speciale</a:t>
            </a:r>
            <a:r>
              <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 Un </a:t>
            </a:r>
            <a:r>
              <a:rPr lang="en-US" dirty="0" err="1">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exemplu</a:t>
            </a:r>
            <a:r>
              <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examinarea</a:t>
            </a:r>
            <a:r>
              <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 </a:t>
            </a:r>
            <a:r>
              <a:rPr lang="ro-RO"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suduril</a:t>
            </a:r>
            <a:r>
              <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or</a:t>
            </a:r>
            <a:r>
              <a:rPr lang="ro-RO"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 implanturilor metalice</a:t>
            </a:r>
            <a:r>
              <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 </a:t>
            </a:r>
            <a:r>
              <a:rPr lang="ro-RO"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prin imagistică ultrasonică de înaltă rezoluți</a:t>
            </a:r>
            <a:r>
              <a:rPr lang="en-US" dirty="0">
                <a:solidFill>
                  <a:schemeClr val="tx1">
                    <a:lumMod val="75000"/>
                    <a:lumOff val="25000"/>
                  </a:schemeClr>
                </a:solidFill>
                <a:latin typeface="Times New Roman" panose="02020603050405020304" pitchFamily="18" charset="0"/>
                <a:ea typeface="Roboto" panose="02000000000000000000" pitchFamily="2" charset="0"/>
                <a:cs typeface="Times New Roman" panose="02020603050405020304" pitchFamily="18" charset="0"/>
              </a:rPr>
              <a:t>e. </a:t>
            </a:r>
          </a:p>
        </p:txBody>
      </p:sp>
      <p:grpSp>
        <p:nvGrpSpPr>
          <p:cNvPr id="13" name="Group 12">
            <a:extLst>
              <a:ext uri="{FF2B5EF4-FFF2-40B4-BE49-F238E27FC236}">
                <a16:creationId xmlns:a16="http://schemas.microsoft.com/office/drawing/2014/main" id="{2DA171D0-4464-4C7B-B1D1-C81776702776}"/>
              </a:ext>
            </a:extLst>
          </p:cNvPr>
          <p:cNvGrpSpPr/>
          <p:nvPr/>
        </p:nvGrpSpPr>
        <p:grpSpPr>
          <a:xfrm>
            <a:off x="151813" y="291338"/>
            <a:ext cx="9155458" cy="909418"/>
            <a:chOff x="-1319" y="254777"/>
            <a:chExt cx="9155458" cy="909418"/>
          </a:xfrm>
        </p:grpSpPr>
        <p:sp>
          <p:nvSpPr>
            <p:cNvPr id="14" name="TextBox 13">
              <a:extLst>
                <a:ext uri="{FF2B5EF4-FFF2-40B4-BE49-F238E27FC236}">
                  <a16:creationId xmlns:a16="http://schemas.microsoft.com/office/drawing/2014/main" id="{A0E7433E-0CD5-44C1-A9B6-86817F929A3E}"/>
                </a:ext>
              </a:extLst>
            </p:cNvPr>
            <p:cNvSpPr txBox="1"/>
            <p:nvPr/>
          </p:nvSpPr>
          <p:spPr>
            <a:xfrm>
              <a:off x="10139" y="517864"/>
              <a:ext cx="9144000" cy="646331"/>
            </a:xfrm>
            <a:prstGeom prst="rect">
              <a:avLst/>
            </a:prstGeom>
            <a:noFill/>
          </p:spPr>
          <p:txBody>
            <a:bodyPr wrap="square" rtlCol="0">
              <a:spAutoFit/>
            </a:bodyPr>
            <a:lstStyle/>
            <a:p>
              <a:r>
                <a:rPr lang="en-US" sz="3600" b="1" dirty="0">
                  <a:latin typeface="Times New Roman" panose="02020603050405020304" pitchFamily="18" charset="0"/>
                  <a:ea typeface="Roboto Black" panose="02000000000000000000" pitchFamily="2" charset="0"/>
                  <a:cs typeface="Times New Roman" panose="02020603050405020304" pitchFamily="18" charset="0"/>
                </a:rPr>
                <a:t>Scop </a:t>
              </a:r>
              <a:r>
                <a:rPr lang="en-US" sz="3600" b="1" dirty="0" err="1">
                  <a:latin typeface="Times New Roman" panose="02020603050405020304" pitchFamily="18" charset="0"/>
                  <a:ea typeface="Roboto Black" panose="02000000000000000000" pitchFamily="2" charset="0"/>
                  <a:cs typeface="Times New Roman" panose="02020603050405020304" pitchFamily="18" charset="0"/>
                </a:rPr>
                <a:t>şi</a:t>
              </a:r>
              <a:r>
                <a:rPr lang="en-US" sz="3600" b="1" dirty="0">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latin typeface="Times New Roman" panose="02020603050405020304" pitchFamily="18" charset="0"/>
                  <a:ea typeface="Roboto Black" panose="02000000000000000000" pitchFamily="2" charset="0"/>
                  <a:cs typeface="Times New Roman" panose="02020603050405020304" pitchFamily="18" charset="0"/>
                </a:rPr>
                <a:t>obiective</a:t>
              </a:r>
              <a:r>
                <a:rPr lang="en-US" sz="3600" b="1" dirty="0">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latin typeface="Times New Roman" panose="02020603050405020304" pitchFamily="18" charset="0"/>
                  <a:ea typeface="Roboto Black" panose="02000000000000000000" pitchFamily="2" charset="0"/>
                  <a:cs typeface="Times New Roman" panose="02020603050405020304" pitchFamily="18" charset="0"/>
                </a:rPr>
                <a:t>specifice</a:t>
              </a:r>
              <a:endParaRPr lang="en-US" sz="3600" b="1" dirty="0">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0653760B-3922-47C5-863A-B928DE9B9FD8}"/>
                </a:ext>
              </a:extLst>
            </p:cNvPr>
            <p:cNvSpPr txBox="1"/>
            <p:nvPr/>
          </p:nvSpPr>
          <p:spPr>
            <a:xfrm>
              <a:off x="-1319" y="254777"/>
              <a:ext cx="9144000" cy="461665"/>
            </a:xfrm>
            <a:prstGeom prst="rect">
              <a:avLst/>
            </a:prstGeom>
            <a:noFill/>
          </p:spPr>
          <p:txBody>
            <a:bodyPr wrap="square" rtlCol="0">
              <a:spAutoFit/>
            </a:bodyPr>
            <a:lstStyle/>
            <a:p>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Introducere</a:t>
              </a:r>
              <a:endPar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endParaRPr>
            </a:p>
          </p:txBody>
        </p:sp>
      </p:grpSp>
      <p:sp>
        <p:nvSpPr>
          <p:cNvPr id="7" name="Slide Number Placeholder 1">
            <a:extLst>
              <a:ext uri="{FF2B5EF4-FFF2-40B4-BE49-F238E27FC236}">
                <a16:creationId xmlns:a16="http://schemas.microsoft.com/office/drawing/2014/main" id="{3E2DBCF5-9C5A-4F9A-A46C-D71C6FEF18BF}"/>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5</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Tree>
    <p:extLst>
      <p:ext uri="{BB962C8B-B14F-4D97-AF65-F5344CB8AC3E}">
        <p14:creationId xmlns:p14="http://schemas.microsoft.com/office/powerpoint/2010/main" val="1111152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2CE6B0-602B-4501-A79B-83B4D86E077E}"/>
              </a:ext>
            </a:extLst>
          </p:cNvPr>
          <p:cNvGrpSpPr/>
          <p:nvPr/>
        </p:nvGrpSpPr>
        <p:grpSpPr>
          <a:xfrm>
            <a:off x="152400" y="304800"/>
            <a:ext cx="9155458" cy="786307"/>
            <a:chOff x="-1319" y="254777"/>
            <a:chExt cx="9155458" cy="786307"/>
          </a:xfrm>
        </p:grpSpPr>
        <p:sp>
          <p:nvSpPr>
            <p:cNvPr id="5" name="TextBox 4">
              <a:extLst>
                <a:ext uri="{FF2B5EF4-FFF2-40B4-BE49-F238E27FC236}">
                  <a16:creationId xmlns:a16="http://schemas.microsoft.com/office/drawing/2014/main" id="{36CAB362-0124-4BA1-8C87-AE88906E9D68}"/>
                </a:ext>
              </a:extLst>
            </p:cNvPr>
            <p:cNvSpPr txBox="1"/>
            <p:nvPr/>
          </p:nvSpPr>
          <p:spPr>
            <a:xfrm>
              <a:off x="10139" y="517864"/>
              <a:ext cx="9144000" cy="523220"/>
            </a:xfrm>
            <a:prstGeom prst="rect">
              <a:avLst/>
            </a:prstGeom>
            <a:noFill/>
          </p:spPr>
          <p:txBody>
            <a:bodyPr wrap="square" rtlCol="0">
              <a:spAutoFit/>
            </a:bodyPr>
            <a:lstStyle/>
            <a:p>
              <a:pPr algn="ctr"/>
              <a:r>
                <a:rPr lang="en-US" sz="2800" b="1" dirty="0">
                  <a:latin typeface="Times New Roman" panose="02020603050405020304" pitchFamily="18" charset="0"/>
                  <a:ea typeface="Roboto Black" panose="02000000000000000000" pitchFamily="2" charset="0"/>
                  <a:cs typeface="Times New Roman" panose="02020603050405020304" pitchFamily="18" charset="0"/>
                </a:rPr>
                <a:t>Etape </a:t>
              </a:r>
              <a:r>
                <a:rPr lang="en-US" sz="2800" b="1" dirty="0" err="1">
                  <a:latin typeface="Times New Roman" panose="02020603050405020304" pitchFamily="18" charset="0"/>
                  <a:ea typeface="Roboto Black" panose="02000000000000000000" pitchFamily="2" charset="0"/>
                  <a:cs typeface="Times New Roman" panose="02020603050405020304" pitchFamily="18" charset="0"/>
                </a:rPr>
                <a:t>si</a:t>
              </a:r>
              <a:r>
                <a:rPr lang="en-US" sz="2800" b="1" dirty="0">
                  <a:latin typeface="Times New Roman" panose="02020603050405020304" pitchFamily="18" charset="0"/>
                  <a:ea typeface="Roboto Black" panose="02000000000000000000" pitchFamily="2" charset="0"/>
                  <a:cs typeface="Times New Roman" panose="02020603050405020304" pitchFamily="18" charset="0"/>
                </a:rPr>
                <a:t> </a:t>
              </a:r>
              <a:r>
                <a:rPr lang="en-US" sz="2800" b="1" dirty="0" err="1">
                  <a:latin typeface="Times New Roman" panose="02020603050405020304" pitchFamily="18" charset="0"/>
                  <a:ea typeface="Roboto Black" panose="02000000000000000000" pitchFamily="2" charset="0"/>
                  <a:cs typeface="Times New Roman" panose="02020603050405020304" pitchFamily="18" charset="0"/>
                </a:rPr>
                <a:t>activitatiin</a:t>
              </a:r>
              <a:r>
                <a:rPr lang="en-US" sz="2800" b="1" dirty="0">
                  <a:latin typeface="Times New Roman" panose="02020603050405020304" pitchFamily="18" charset="0"/>
                  <a:ea typeface="Roboto Black" panose="02000000000000000000" pitchFamily="2" charset="0"/>
                  <a:cs typeface="Times New Roman" panose="02020603050405020304" pitchFamily="18" charset="0"/>
                </a:rPr>
                <a:t> </a:t>
              </a:r>
              <a:r>
                <a:rPr lang="en-US" sz="2800" b="1" dirty="0" err="1">
                  <a:latin typeface="Times New Roman" panose="02020603050405020304" pitchFamily="18" charset="0"/>
                  <a:ea typeface="Roboto Black" panose="02000000000000000000" pitchFamily="2" charset="0"/>
                  <a:cs typeface="Times New Roman" panose="02020603050405020304" pitchFamily="18" charset="0"/>
                </a:rPr>
                <a:t>cadrul</a:t>
              </a:r>
              <a:r>
                <a:rPr lang="en-US" sz="2800" b="1" dirty="0">
                  <a:latin typeface="Times New Roman" panose="02020603050405020304" pitchFamily="18" charset="0"/>
                  <a:ea typeface="Roboto Black" panose="02000000000000000000" pitchFamily="2" charset="0"/>
                  <a:cs typeface="Times New Roman" panose="02020603050405020304" pitchFamily="18" charset="0"/>
                </a:rPr>
                <a:t> </a:t>
              </a:r>
              <a:r>
                <a:rPr lang="en-US" sz="2800" b="1" dirty="0" err="1">
                  <a:latin typeface="Times New Roman" panose="02020603050405020304" pitchFamily="18" charset="0"/>
                  <a:ea typeface="Roboto Black" panose="02000000000000000000" pitchFamily="2" charset="0"/>
                  <a:cs typeface="Times New Roman" panose="02020603050405020304" pitchFamily="18" charset="0"/>
                </a:rPr>
                <a:t>Programului</a:t>
              </a:r>
              <a:r>
                <a:rPr lang="en-US" sz="2800" b="1" dirty="0">
                  <a:latin typeface="Times New Roman" panose="02020603050405020304" pitchFamily="18" charset="0"/>
                  <a:ea typeface="Roboto Black" panose="02000000000000000000" pitchFamily="2" charset="0"/>
                  <a:cs typeface="Times New Roman" panose="02020603050405020304" pitchFamily="18" charset="0"/>
                </a:rPr>
                <a:t> </a:t>
              </a:r>
              <a:r>
                <a:rPr lang="en-US" sz="2800" b="1" dirty="0" err="1">
                  <a:latin typeface="Times New Roman" panose="02020603050405020304" pitchFamily="18" charset="0"/>
                  <a:ea typeface="Roboto Black" panose="02000000000000000000" pitchFamily="2" charset="0"/>
                  <a:cs typeface="Times New Roman" panose="02020603050405020304" pitchFamily="18" charset="0"/>
                </a:rPr>
                <a:t>Flawtis</a:t>
              </a:r>
              <a:r>
                <a:rPr lang="en-US" sz="2800" b="1" dirty="0">
                  <a:latin typeface="Times New Roman" panose="02020603050405020304" pitchFamily="18" charset="0"/>
                  <a:ea typeface="Roboto Black" panose="02000000000000000000" pitchFamily="2" charset="0"/>
                  <a:cs typeface="Times New Roman" panose="02020603050405020304" pitchFamily="18" charset="0"/>
                </a:rPr>
                <a:t>:</a:t>
              </a:r>
            </a:p>
          </p:txBody>
        </p:sp>
        <p:sp>
          <p:nvSpPr>
            <p:cNvPr id="6" name="TextBox 5">
              <a:extLst>
                <a:ext uri="{FF2B5EF4-FFF2-40B4-BE49-F238E27FC236}">
                  <a16:creationId xmlns:a16="http://schemas.microsoft.com/office/drawing/2014/main" id="{E63419ED-AC70-474A-B8A8-E5922563F027}"/>
                </a:ext>
              </a:extLst>
            </p:cNvPr>
            <p:cNvSpPr txBox="1"/>
            <p:nvPr/>
          </p:nvSpPr>
          <p:spPr>
            <a:xfrm>
              <a:off x="-1319" y="254777"/>
              <a:ext cx="9144000" cy="461665"/>
            </a:xfrm>
            <a:prstGeom prst="rect">
              <a:avLst/>
            </a:prstGeom>
            <a:noFill/>
          </p:spPr>
          <p:txBody>
            <a:bodyPr wrap="square" rtlCol="0">
              <a:spAutoFit/>
            </a:bodyPr>
            <a:lstStyle/>
            <a:p>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Introducere</a:t>
              </a:r>
              <a:endPar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endParaRPr>
            </a:p>
          </p:txBody>
        </p:sp>
      </p:grpSp>
      <p:sp>
        <p:nvSpPr>
          <p:cNvPr id="10" name="Slide Number Placeholder 1">
            <a:extLst>
              <a:ext uri="{FF2B5EF4-FFF2-40B4-BE49-F238E27FC236}">
                <a16:creationId xmlns:a16="http://schemas.microsoft.com/office/drawing/2014/main" id="{8C6F274D-99C1-424A-99E4-73F139879C94}"/>
              </a:ext>
            </a:extLst>
          </p:cNvPr>
          <p:cNvSpPr>
            <a:spLocks noGrp="1"/>
          </p:cNvSpPr>
          <p:nvPr>
            <p:ph type="sldNum" sz="quarter" idx="12"/>
          </p:nvPr>
        </p:nvSpPr>
        <p:spPr>
          <a:xfrm>
            <a:off x="6553200" y="6356351"/>
            <a:ext cx="2133600" cy="365125"/>
          </a:xfrm>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6</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graphicFrame>
        <p:nvGraphicFramePr>
          <p:cNvPr id="8" name="Diagram 7">
            <a:extLst>
              <a:ext uri="{FF2B5EF4-FFF2-40B4-BE49-F238E27FC236}">
                <a16:creationId xmlns:a16="http://schemas.microsoft.com/office/drawing/2014/main" id="{FDD08DB7-B278-9153-29FC-DEAF883860BC}"/>
              </a:ext>
            </a:extLst>
          </p:cNvPr>
          <p:cNvGraphicFramePr/>
          <p:nvPr>
            <p:extLst>
              <p:ext uri="{D42A27DB-BD31-4B8C-83A1-F6EECF244321}">
                <p14:modId xmlns:p14="http://schemas.microsoft.com/office/powerpoint/2010/main" val="2732075917"/>
              </p:ext>
            </p:extLst>
          </p:nvPr>
        </p:nvGraphicFramePr>
        <p:xfrm>
          <a:off x="369542" y="1029552"/>
          <a:ext cx="8610600" cy="5826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2393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B8C8C-9DB9-414B-8AFD-0FA1CD77BB94}"/>
              </a:ext>
            </a:extLst>
          </p:cNvPr>
          <p:cNvSpPr/>
          <p:nvPr/>
        </p:nvSpPr>
        <p:spPr>
          <a:xfrm>
            <a:off x="914400" y="1066801"/>
            <a:ext cx="3657600" cy="4648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 name="Oval 2"/>
          <p:cNvSpPr/>
          <p:nvPr/>
        </p:nvSpPr>
        <p:spPr>
          <a:xfrm>
            <a:off x="2362200" y="1600200"/>
            <a:ext cx="762000" cy="1558052"/>
          </a:xfrm>
          <a:prstGeom prst="ellipse">
            <a:avLst/>
          </a:prstGeom>
          <a:noFill/>
        </p:spPr>
        <p:txBody>
          <a:bodyPr wrap="square" rtlCol="0">
            <a:spAutoFit/>
          </a:bodyPr>
          <a:lstStyle/>
          <a:p>
            <a:pPr algn="ctr"/>
            <a:r>
              <a:rPr lang="en-US" sz="6600" dirty="0">
                <a:solidFill>
                  <a:srgbClr val="002060"/>
                </a:solidFill>
                <a:latin typeface="Roboto Black" panose="020B0604020202020204" charset="0"/>
                <a:ea typeface="Roboto Black" panose="020B0604020202020204" charset="0"/>
              </a:rPr>
              <a:t>2</a:t>
            </a:r>
          </a:p>
        </p:txBody>
      </p:sp>
      <p:sp>
        <p:nvSpPr>
          <p:cNvPr id="4" name="Slide Number Placeholder 3"/>
          <p:cNvSpPr>
            <a:spLocks noGrp="1"/>
          </p:cNvSpPr>
          <p:nvPr>
            <p:ph type="sldNum" sz="quarter" idx="12"/>
          </p:nvPr>
        </p:nvSpPr>
        <p:spPr/>
        <p:txBody>
          <a:bodyPr vert="horz" lIns="91440" tIns="45720" rIns="91440" bIns="45720" rtlCol="0" anchor="ctr"/>
          <a:lstStyle/>
          <a:p>
            <a:fld id="{7AE6DB81-CD70-4855-B278-F901BB3266E1}" type="slidenum">
              <a:rPr lang="en-US" sz="2000" b="1">
                <a:solidFill>
                  <a:srgbClr val="002060"/>
                </a:solidFill>
                <a:latin typeface="Times New Roman" panose="02020603050405020304" pitchFamily="18" charset="0"/>
                <a:ea typeface="Verdana" pitchFamily="34" charset="0"/>
                <a:cs typeface="Times New Roman" panose="02020603050405020304" pitchFamily="18" charset="0"/>
              </a:rPr>
              <a:pPr/>
              <a:t>7</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7" name="TextBox 6"/>
          <p:cNvSpPr txBox="1"/>
          <p:nvPr/>
        </p:nvSpPr>
        <p:spPr>
          <a:xfrm>
            <a:off x="1000125" y="3013501"/>
            <a:ext cx="3486150" cy="1477328"/>
          </a:xfrm>
          <a:prstGeom prst="rect">
            <a:avLst/>
          </a:prstGeom>
          <a:noFill/>
        </p:spPr>
        <p:txBody>
          <a:bodyPr wrap="square" rtlCol="0">
            <a:spAutoFit/>
          </a:bodyPr>
          <a:lstStyle>
            <a:defPPr>
              <a:defRPr lang="en-US"/>
            </a:defPPr>
            <a:lvl1pPr algn="ctr">
              <a:defRPr sz="4800">
                <a:solidFill>
                  <a:schemeClr val="tx1">
                    <a:lumMod val="65000"/>
                    <a:lumOff val="35000"/>
                  </a:schemeClr>
                </a:solidFill>
                <a:latin typeface="Roboto Black" panose="020B0604020202020204" charset="0"/>
                <a:ea typeface="Roboto Black" panose="020B0604020202020204" charset="0"/>
                <a:cs typeface="Roboto Black" panose="020B0604020202020204" charset="0"/>
              </a:defRPr>
            </a:lvl1pPr>
          </a:lstStyle>
          <a:p>
            <a:r>
              <a:rPr lang="ro-RO" sz="1800" b="1" dirty="0">
                <a:solidFill>
                  <a:srgbClr val="002060"/>
                </a:solidFill>
                <a:effectLst/>
                <a:latin typeface="Times New Roman" panose="02020603050405020304" pitchFamily="18" charset="0"/>
                <a:ea typeface="Times New Roman" panose="02020603050405020304" pitchFamily="18" charset="0"/>
              </a:rPr>
              <a:t>STADIUL ACTUAL AL CERCETĂRILOR PRIVIND ANALIZA NEDISTRUCTIVĂ A NATURII DEFECTELOR DIN MATERIALE METALICE</a:t>
            </a:r>
            <a:endParaRPr 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62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76DB38-D392-4962-B81A-43018D66951C}"/>
              </a:ext>
            </a:extLst>
          </p:cNvPr>
          <p:cNvGrpSpPr/>
          <p:nvPr/>
        </p:nvGrpSpPr>
        <p:grpSpPr>
          <a:xfrm>
            <a:off x="-1319" y="254777"/>
            <a:ext cx="9155458" cy="909418"/>
            <a:chOff x="-1319" y="254777"/>
            <a:chExt cx="9155458" cy="909418"/>
          </a:xfrm>
        </p:grpSpPr>
        <p:sp>
          <p:nvSpPr>
            <p:cNvPr id="5" name="TextBox 4">
              <a:extLst>
                <a:ext uri="{FF2B5EF4-FFF2-40B4-BE49-F238E27FC236}">
                  <a16:creationId xmlns:a16="http://schemas.microsoft.com/office/drawing/2014/main" id="{6D98660B-D457-4CF0-B407-B928D04325D8}"/>
                </a:ext>
              </a:extLst>
            </p:cNvPr>
            <p:cNvSpPr txBox="1"/>
            <p:nvPr/>
          </p:nvSpPr>
          <p:spPr>
            <a:xfrm>
              <a:off x="10139" y="517864"/>
              <a:ext cx="9144000" cy="646331"/>
            </a:xfrm>
            <a:prstGeom prst="rect">
              <a:avLst/>
            </a:prstGeom>
            <a:noFill/>
          </p:spPr>
          <p:txBody>
            <a:bodyPr wrap="square" rtlCol="0">
              <a:spAutoFit/>
            </a:bodyPr>
            <a:lstStyle/>
            <a:p>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Scurt</a:t>
              </a:r>
              <a:r>
                <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istoric</a:t>
              </a:r>
              <a:endParaRPr lang="en-US" sz="36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F2145719-F917-440A-B443-871B5845056B}"/>
                </a:ext>
              </a:extLst>
            </p:cNvPr>
            <p:cNvSpPr txBox="1"/>
            <p:nvPr/>
          </p:nvSpPr>
          <p:spPr>
            <a:xfrm>
              <a:off x="-1319" y="254777"/>
              <a:ext cx="9144000" cy="461665"/>
            </a:xfrm>
            <a:prstGeom prst="rect">
              <a:avLst/>
            </a:prstGeom>
            <a:noFill/>
          </p:spPr>
          <p:txBody>
            <a:bodyPr wrap="square" rtlCol="0">
              <a:spAutoFit/>
            </a:bodyPr>
            <a:lstStyle/>
            <a:p>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Studiu</a:t>
              </a:r>
              <a:r>
                <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rPr>
                <a:t>teoretic</a:t>
              </a:r>
              <a:endParaRPr lang="en-US" sz="2400" b="1" dirty="0">
                <a:solidFill>
                  <a:schemeClr val="bg1">
                    <a:lumMod val="50000"/>
                  </a:schemeClr>
                </a:solidFill>
                <a:latin typeface="Times New Roman" panose="02020603050405020304" pitchFamily="18" charset="0"/>
                <a:ea typeface="Roboto Thin" panose="02000000000000000000" pitchFamily="2" charset="0"/>
                <a:cs typeface="Times New Roman" panose="02020603050405020304" pitchFamily="18" charset="0"/>
              </a:endParaRPr>
            </a:p>
          </p:txBody>
        </p:sp>
      </p:grpSp>
      <p:pic>
        <p:nvPicPr>
          <p:cNvPr id="3" name="Picture 2">
            <a:extLst>
              <a:ext uri="{FF2B5EF4-FFF2-40B4-BE49-F238E27FC236}">
                <a16:creationId xmlns:a16="http://schemas.microsoft.com/office/drawing/2014/main" id="{2ECB8682-63E3-C578-95A9-D95BCC0895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996088" y="2819400"/>
            <a:ext cx="5032375" cy="3282950"/>
          </a:xfrm>
          <a:prstGeom prst="rect">
            <a:avLst/>
          </a:prstGeom>
          <a:noFill/>
          <a:ln>
            <a:noFill/>
          </a:ln>
        </p:spPr>
      </p:pic>
      <p:pic>
        <p:nvPicPr>
          <p:cNvPr id="7" name="Picture 1">
            <a:extLst>
              <a:ext uri="{FF2B5EF4-FFF2-40B4-BE49-F238E27FC236}">
                <a16:creationId xmlns:a16="http://schemas.microsoft.com/office/drawing/2014/main" id="{D9C7220E-F658-F0AD-B83D-54616B06A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80"/>
          <a:stretch>
            <a:fillRect/>
          </a:stretch>
        </p:blipFill>
        <p:spPr bwMode="auto">
          <a:xfrm>
            <a:off x="3901577" y="979529"/>
            <a:ext cx="5221398" cy="16874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D60838A-16E0-0FE0-352B-9A81B76E16DA}"/>
              </a:ext>
            </a:extLst>
          </p:cNvPr>
          <p:cNvSpPr txBox="1"/>
          <p:nvPr/>
        </p:nvSpPr>
        <p:spPr>
          <a:xfrm>
            <a:off x="3962400" y="968458"/>
            <a:ext cx="685800" cy="307777"/>
          </a:xfrm>
          <a:prstGeom prst="rect">
            <a:avLst/>
          </a:prstGeom>
          <a:solidFill>
            <a:schemeClr val="accent5">
              <a:lumMod val="20000"/>
              <a:lumOff val="80000"/>
            </a:schemeClr>
          </a:solidFill>
        </p:spPr>
        <p:txBody>
          <a:bodyPr wrap="square" rtlCol="0">
            <a:spAutoFit/>
          </a:bodyPr>
          <a:lstStyle>
            <a:defPPr>
              <a:defRPr lang="en-US"/>
            </a:defPPr>
            <a:lvl1pPr algn="ctr">
              <a:defRPr sz="1400" b="1">
                <a:latin typeface="Times New Roman" panose="02020603050405020304" pitchFamily="18" charset="0"/>
                <a:cs typeface="Times New Roman" panose="02020603050405020304" pitchFamily="18" charset="0"/>
              </a:defRPr>
            </a:lvl1pPr>
          </a:lstStyle>
          <a:p>
            <a:r>
              <a:rPr lang="en-US" dirty="0"/>
              <a:t>1953</a:t>
            </a:r>
            <a:endParaRPr lang="ro-RO" dirty="0"/>
          </a:p>
        </p:txBody>
      </p:sp>
      <p:sp>
        <p:nvSpPr>
          <p:cNvPr id="10" name="TextBox 9">
            <a:extLst>
              <a:ext uri="{FF2B5EF4-FFF2-40B4-BE49-F238E27FC236}">
                <a16:creationId xmlns:a16="http://schemas.microsoft.com/office/drawing/2014/main" id="{2BADDCF6-B706-2AFF-3448-C59293A9FB92}"/>
              </a:ext>
            </a:extLst>
          </p:cNvPr>
          <p:cNvSpPr txBox="1"/>
          <p:nvPr/>
        </p:nvSpPr>
        <p:spPr>
          <a:xfrm>
            <a:off x="6400800" y="979529"/>
            <a:ext cx="685800" cy="307777"/>
          </a:xfrm>
          <a:prstGeom prst="rect">
            <a:avLst/>
          </a:prstGeom>
          <a:solidFill>
            <a:schemeClr val="accent5">
              <a:lumMod val="20000"/>
              <a:lumOff val="80000"/>
            </a:schemeClr>
          </a:solidFill>
        </p:spPr>
        <p:txBody>
          <a:bodyPr wrap="square" rtlCol="0">
            <a:spAutoFit/>
          </a:bodyPr>
          <a:lstStyle>
            <a:defPPr>
              <a:defRPr lang="en-US"/>
            </a:defPPr>
            <a:lvl1pPr algn="ctr">
              <a:defRPr sz="1400" b="1">
                <a:latin typeface="Times New Roman" panose="02020603050405020304" pitchFamily="18" charset="0"/>
                <a:cs typeface="Times New Roman" panose="02020603050405020304" pitchFamily="18" charset="0"/>
              </a:defRPr>
            </a:lvl1pPr>
          </a:lstStyle>
          <a:p>
            <a:r>
              <a:rPr lang="en-US" dirty="0"/>
              <a:t>2008</a:t>
            </a:r>
            <a:endParaRPr lang="ro-RO" dirty="0"/>
          </a:p>
        </p:txBody>
      </p:sp>
      <p:sp>
        <p:nvSpPr>
          <p:cNvPr id="11" name="TextBox 10">
            <a:extLst>
              <a:ext uri="{FF2B5EF4-FFF2-40B4-BE49-F238E27FC236}">
                <a16:creationId xmlns:a16="http://schemas.microsoft.com/office/drawing/2014/main" id="{9BC94DD7-79E3-7C09-AB3B-899FAAC7830E}"/>
              </a:ext>
            </a:extLst>
          </p:cNvPr>
          <p:cNvSpPr txBox="1"/>
          <p:nvPr/>
        </p:nvSpPr>
        <p:spPr>
          <a:xfrm>
            <a:off x="3996088" y="2819400"/>
            <a:ext cx="685800" cy="307777"/>
          </a:xfrm>
          <a:prstGeom prst="rect">
            <a:avLst/>
          </a:prstGeom>
          <a:solidFill>
            <a:schemeClr val="accent5">
              <a:lumMod val="20000"/>
              <a:lumOff val="80000"/>
            </a:schemeClr>
          </a:solid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2023</a:t>
            </a:r>
            <a:endParaRPr lang="ro-RO" sz="14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1126791-9622-01C1-F8DC-37D49DB5E211}"/>
              </a:ext>
            </a:extLst>
          </p:cNvPr>
          <p:cNvSpPr txBox="1"/>
          <p:nvPr/>
        </p:nvSpPr>
        <p:spPr>
          <a:xfrm>
            <a:off x="66593" y="1276235"/>
            <a:ext cx="3735119" cy="5355312"/>
          </a:xfrm>
          <a:prstGeom prst="rect">
            <a:avLst/>
          </a:prstGeom>
          <a:noFill/>
        </p:spPr>
        <p:txBody>
          <a:bodyPr wrap="square">
            <a:spAutoFit/>
          </a:bodyPr>
          <a:lstStyle/>
          <a:p>
            <a:r>
              <a:rPr lang="ro-RO" b="1" dirty="0">
                <a:solidFill>
                  <a:srgbClr val="002060"/>
                </a:solidFill>
                <a:latin typeface="Times New Roman" panose="02020603050405020304" pitchFamily="18" charset="0"/>
                <a:cs typeface="Times New Roman" panose="02020603050405020304" pitchFamily="18" charset="0"/>
              </a:rPr>
              <a:t>1928</a:t>
            </a:r>
            <a:r>
              <a:rPr lang="en-US" dirty="0">
                <a:latin typeface="Times New Roman" panose="02020603050405020304" pitchFamily="18" charset="0"/>
                <a:cs typeface="Times New Roman" panose="02020603050405020304" pitchFamily="18" charset="0"/>
              </a:rPr>
              <a:t> - </a:t>
            </a:r>
            <a:r>
              <a:rPr lang="ro-RO" dirty="0">
                <a:latin typeface="Times New Roman" panose="02020603050405020304" pitchFamily="18" charset="0"/>
                <a:cs typeface="Times New Roman" panose="02020603050405020304" pitchFamily="18" charset="0"/>
              </a:rPr>
              <a:t>fizicianul sovietic S.Y. Sokolov a propus utilizarea ultrasunetelor pentru detectarea defectelor în metale</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dirty="0">
                <a:solidFill>
                  <a:srgbClr val="002060"/>
                </a:solidFill>
                <a:latin typeface="Times New Roman" panose="02020603050405020304" pitchFamily="18" charset="0"/>
                <a:cs typeface="Times New Roman" panose="02020603050405020304" pitchFamily="18" charset="0"/>
              </a:rPr>
              <a:t>1950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Compania</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Krautkrämer a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început să producă instrumente ultrasonice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bazate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tehnica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impuls-ecou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pulse-echo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b="1" dirty="0">
                <a:solidFill>
                  <a:srgbClr val="002060"/>
                </a:solidFill>
                <a:latin typeface="Times New Roman" panose="02020603050405020304" pitchFamily="18" charset="0"/>
                <a:cs typeface="Times New Roman" panose="02020603050405020304" pitchFamily="18" charset="0"/>
              </a:rPr>
              <a:t>2000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introducerea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sistemelor</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phased array</a:t>
            </a:r>
          </a:p>
          <a:p>
            <a:endParaRPr lang="en-US" dirty="0">
              <a:latin typeface="Times New Roman" panose="02020603050405020304" pitchFamily="18" charset="0"/>
              <a:cs typeface="Times New Roman" panose="02020603050405020304" pitchFamily="18" charset="0"/>
            </a:endParaRPr>
          </a:p>
          <a:p>
            <a:r>
              <a:rPr lang="en-US" b="1" dirty="0">
                <a:solidFill>
                  <a:srgbClr val="002060"/>
                </a:solidFill>
                <a:latin typeface="Times New Roman" panose="02020603050405020304" pitchFamily="18" charset="0"/>
                <a:cs typeface="Times New Roman" panose="02020603050405020304" pitchFamily="18" charset="0"/>
              </a:rPr>
              <a:t>Viitor</a:t>
            </a:r>
            <a:r>
              <a:rPr lang="en-US" dirty="0">
                <a:latin typeface="Times New Roman" panose="02020603050405020304" pitchFamily="18" charset="0"/>
                <a:cs typeface="Times New Roman" panose="02020603050405020304" pitchFamily="18" charset="0"/>
              </a:rPr>
              <a:t> - p</a:t>
            </a:r>
            <a:r>
              <a:rPr lang="ro-RO" dirty="0">
                <a:latin typeface="Times New Roman" panose="02020603050405020304" pitchFamily="18" charset="0"/>
                <a:cs typeface="Times New Roman" panose="02020603050405020304" pitchFamily="18" charset="0"/>
              </a:rPr>
              <a:t>rincipalele metode care au potențial </a:t>
            </a:r>
            <a:r>
              <a:rPr lang="en-US"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aplicabilitate</a:t>
            </a:r>
            <a:r>
              <a:rPr lang="ro-RO" dirty="0">
                <a:latin typeface="Times New Roman" panose="02020603050405020304" pitchFamily="18" charset="0"/>
                <a:cs typeface="Times New Roman" panose="02020603050405020304" pitchFamily="18" charset="0"/>
              </a:rPr>
              <a:t> în viitor pot fi organizate în două direcții: </a:t>
            </a:r>
            <a:r>
              <a:rPr lang="en-US" b="1" dirty="0" err="1">
                <a:solidFill>
                  <a:srgbClr val="7030A0"/>
                </a:solidFill>
                <a:latin typeface="Times New Roman" panose="02020603050405020304" pitchFamily="18" charset="0"/>
                <a:cs typeface="Times New Roman" panose="02020603050405020304" pitchFamily="18" charset="0"/>
              </a:rPr>
              <a:t>tehnici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avansate</a:t>
            </a:r>
            <a:r>
              <a:rPr lang="en-US" b="1" dirty="0">
                <a:solidFill>
                  <a:srgbClr val="7030A0"/>
                </a:solidFill>
                <a:latin typeface="Times New Roman" panose="02020603050405020304" pitchFamily="18" charset="0"/>
                <a:cs typeface="Times New Roman" panose="02020603050405020304" pitchFamily="18" charset="0"/>
              </a:rPr>
              <a:t> de </a:t>
            </a:r>
            <a:r>
              <a:rPr lang="ro-RO" b="1" dirty="0">
                <a:solidFill>
                  <a:srgbClr val="7030A0"/>
                </a:solidFill>
                <a:latin typeface="Times New Roman" panose="02020603050405020304" pitchFamily="18" charset="0"/>
                <a:cs typeface="Times New Roman" panose="02020603050405020304" pitchFamily="18" charset="0"/>
              </a:rPr>
              <a:t>imagistică </a:t>
            </a:r>
            <a:r>
              <a:rPr lang="ro-RO" dirty="0">
                <a:latin typeface="Times New Roman" panose="02020603050405020304" pitchFamily="18" charset="0"/>
                <a:cs typeface="Times New Roman" panose="02020603050405020304" pitchFamily="18" charset="0"/>
              </a:rPr>
              <a:t>şi </a:t>
            </a:r>
            <a:r>
              <a:rPr lang="en-US" dirty="0" err="1">
                <a:latin typeface="Times New Roman" panose="02020603050405020304" pitchFamily="18" charset="0"/>
                <a:cs typeface="Times New Roman" panose="02020603050405020304" pitchFamily="18" charset="0"/>
              </a:rPr>
              <a:t>respectiv</a:t>
            </a:r>
            <a:r>
              <a:rPr lang="en-US" dirty="0">
                <a:latin typeface="Times New Roman" panose="02020603050405020304" pitchFamily="18" charset="0"/>
                <a:cs typeface="Times New Roman" panose="02020603050405020304" pitchFamily="18" charset="0"/>
              </a:rPr>
              <a:t>, </a:t>
            </a:r>
            <a:r>
              <a:rPr lang="ro-RO" b="1" dirty="0">
                <a:solidFill>
                  <a:srgbClr val="7030A0"/>
                </a:solidFill>
                <a:latin typeface="Times New Roman" panose="02020603050405020304" pitchFamily="18" charset="0"/>
                <a:cs typeface="Times New Roman" panose="02020603050405020304" pitchFamily="18" charset="0"/>
              </a:rPr>
              <a:t>analiză prin tehnici informatice bazate pe rețele neuronale şi inteligență artificială.</a:t>
            </a:r>
            <a:r>
              <a:rPr lang="ro-RO"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7527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B8C8C-9DB9-414B-8AFD-0FA1CD77BB94}"/>
              </a:ext>
            </a:extLst>
          </p:cNvPr>
          <p:cNvSpPr/>
          <p:nvPr/>
        </p:nvSpPr>
        <p:spPr>
          <a:xfrm>
            <a:off x="914400" y="1066801"/>
            <a:ext cx="3657600" cy="4648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362200" y="1600200"/>
            <a:ext cx="762000" cy="1558052"/>
          </a:xfrm>
          <a:prstGeom prst="ellipse">
            <a:avLst/>
          </a:prstGeom>
          <a:noFill/>
        </p:spPr>
        <p:txBody>
          <a:bodyPr wrap="square" rtlCol="0">
            <a:spAutoFit/>
          </a:bodyPr>
          <a:lstStyle/>
          <a:p>
            <a:pPr algn="ctr"/>
            <a:r>
              <a:rPr lang="en-US" sz="6600" dirty="0">
                <a:solidFill>
                  <a:srgbClr val="002060"/>
                </a:solidFill>
                <a:latin typeface="Roboto Black" panose="020B0604020202020204" charset="0"/>
                <a:ea typeface="Roboto Black" panose="020B0604020202020204" charset="0"/>
              </a:rPr>
              <a:t>3</a:t>
            </a:r>
          </a:p>
        </p:txBody>
      </p:sp>
      <p:sp>
        <p:nvSpPr>
          <p:cNvPr id="4" name="Slide Number Placeholder 3"/>
          <p:cNvSpPr>
            <a:spLocks noGrp="1"/>
          </p:cNvSpPr>
          <p:nvPr>
            <p:ph type="sldNum" sz="quarter" idx="12"/>
          </p:nvPr>
        </p:nvSpPr>
        <p:spPr/>
        <p:txBody>
          <a:bodyPr vert="horz" lIns="91440" tIns="45720" rIns="91440" bIns="45720" rtlCol="0" anchor="ctr"/>
          <a:lstStyle/>
          <a:p>
            <a:fld id="{7AE6DB81-CD70-4855-B278-F901BB3266E1}" type="slidenum">
              <a:rPr lang="en-US" sz="2000" b="1" smtClean="0">
                <a:solidFill>
                  <a:srgbClr val="002060"/>
                </a:solidFill>
                <a:latin typeface="Times New Roman" panose="02020603050405020304" pitchFamily="18" charset="0"/>
                <a:ea typeface="Verdana" pitchFamily="34" charset="0"/>
                <a:cs typeface="Times New Roman" panose="02020603050405020304" pitchFamily="18" charset="0"/>
              </a:rPr>
              <a:pPr/>
              <a:t>9</a:t>
            </a:fld>
            <a:endParaRPr lang="en-US" sz="20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7" name="TextBox 6"/>
          <p:cNvSpPr txBox="1"/>
          <p:nvPr/>
        </p:nvSpPr>
        <p:spPr>
          <a:xfrm>
            <a:off x="1000125" y="3013501"/>
            <a:ext cx="3486150" cy="2308324"/>
          </a:xfrm>
          <a:prstGeom prst="rect">
            <a:avLst/>
          </a:prstGeom>
          <a:noFill/>
        </p:spPr>
        <p:txBody>
          <a:bodyPr wrap="square" rtlCol="0">
            <a:spAutoFit/>
          </a:bodyPr>
          <a:lstStyle>
            <a:defPPr>
              <a:defRPr lang="en-US"/>
            </a:defPPr>
            <a:lvl1pPr algn="ctr">
              <a:defRPr sz="4800">
                <a:solidFill>
                  <a:schemeClr val="tx1">
                    <a:lumMod val="65000"/>
                    <a:lumOff val="35000"/>
                  </a:schemeClr>
                </a:solidFill>
                <a:latin typeface="Roboto Black" panose="020B0604020202020204" charset="0"/>
                <a:ea typeface="Roboto Black" panose="020B0604020202020204" charset="0"/>
                <a:cs typeface="Roboto Black" panose="020B0604020202020204" charset="0"/>
              </a:defRPr>
            </a:lvl1pPr>
          </a:lstStyle>
          <a:p>
            <a:r>
              <a:rPr lang="ro-RO" sz="2400" b="1" dirty="0">
                <a:solidFill>
                  <a:srgbClr val="002060"/>
                </a:solidFill>
                <a:effectLst/>
                <a:latin typeface="Times New Roman" panose="02020603050405020304" pitchFamily="18" charset="0"/>
                <a:ea typeface="Times New Roman" panose="02020603050405020304" pitchFamily="18" charset="0"/>
              </a:rPr>
              <a:t>METODELE DE EXAMINARE NEDISTRUCTIVĂ ŞI TEHNICILE DE PROCESARE A DATELOR</a:t>
            </a:r>
            <a:endParaRPr lang="en-US" sz="5400" b="1" dirty="0">
              <a:solidFill>
                <a:srgbClr val="002060"/>
              </a:solidFill>
            </a:endParaRPr>
          </a:p>
        </p:txBody>
      </p:sp>
    </p:spTree>
    <p:extLst>
      <p:ext uri="{BB962C8B-B14F-4D97-AF65-F5344CB8AC3E}">
        <p14:creationId xmlns:p14="http://schemas.microsoft.com/office/powerpoint/2010/main" val="2427592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6092</TotalTime>
  <Words>4283</Words>
  <Application>Microsoft Office PowerPoint</Application>
  <PresentationFormat>On-screen Show (4:3)</PresentationFormat>
  <Paragraphs>328</Paragraphs>
  <Slides>34</Slides>
  <Notes>23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Times New Roman</vt:lpstr>
      <vt:lpstr>Arial</vt:lpstr>
      <vt:lpstr>Verdana</vt:lpstr>
      <vt:lpstr>Roboto Black</vt:lpstr>
      <vt:lpstr>Calibri</vt:lpstr>
      <vt:lpstr>Aptos</vt:lpstr>
      <vt:lpstr>Roboto</vt:lpstr>
      <vt:lpstr>Wingdings</vt:lpstr>
      <vt:lpstr>Office Theme</vt:lpstr>
      <vt:lpstr>Bitmap Image</vt:lpstr>
      <vt:lpstr>  Analiza naturii defectelor din  materiale metalice prin  imagistică   şi  spectroscopie  ultrasonică. Procesarea cu retele neuronale Defects analysis in metallic materials using ultrasonic imaging and spectroscopy. Neural networks data processing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 Soare</dc:creator>
  <cp:lastModifiedBy>Marian Soare</cp:lastModifiedBy>
  <cp:revision>199</cp:revision>
  <dcterms:created xsi:type="dcterms:W3CDTF">2016-04-16T21:22:53Z</dcterms:created>
  <dcterms:modified xsi:type="dcterms:W3CDTF">2025-06-19T07:12:58Z</dcterms:modified>
</cp:coreProperties>
</file>